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32"/>
  </p:notesMasterIdLst>
  <p:sldIdLst>
    <p:sldId id="282" r:id="rId7"/>
    <p:sldId id="258" r:id="rId8"/>
    <p:sldId id="260" r:id="rId9"/>
    <p:sldId id="261" r:id="rId10"/>
    <p:sldId id="262" r:id="rId11"/>
    <p:sldId id="263" r:id="rId12"/>
    <p:sldId id="264" r:id="rId13"/>
    <p:sldId id="265" r:id="rId14"/>
    <p:sldId id="266" r:id="rId15"/>
    <p:sldId id="284"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3"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96" autoAdjust="0"/>
    <p:restoredTop sz="84860" autoAdjust="0"/>
  </p:normalViewPr>
  <p:slideViewPr>
    <p:cSldViewPr snapToGrid="0" showGuides="1">
      <p:cViewPr>
        <p:scale>
          <a:sx n="70" d="100"/>
          <a:sy n="70" d="100"/>
        </p:scale>
        <p:origin x="-384" y="428"/>
      </p:cViewPr>
      <p:guideLst>
        <p:guide orient="horz" pos="2160"/>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t>03/03/2015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1" dirty="0"/>
          </a:p>
        </p:txBody>
      </p:sp>
      <p:sp>
        <p:nvSpPr>
          <p:cNvPr id="4" name="Slide Number Placeholder 3"/>
          <p:cNvSpPr>
            <a:spLocks noGrp="1"/>
          </p:cNvSpPr>
          <p:nvPr>
            <p:ph type="sldNum" sz="quarter" idx="10"/>
          </p:nvPr>
        </p:nvSpPr>
        <p:spPr/>
        <p:txBody>
          <a:bodyPr/>
          <a:lstStyle/>
          <a:p>
            <a:fld id="{AC00780E-0A32-4BE7-AEE3-EA58F304EC9F}" type="slidenum">
              <a:rPr lang="en-GB" smtClean="0"/>
              <a:pPr/>
              <a:t>11</a:t>
            </a:fld>
            <a:endParaRPr lang="en-GB"/>
          </a:p>
        </p:txBody>
      </p:sp>
    </p:spTree>
    <p:extLst>
      <p:ext uri="{BB962C8B-B14F-4D97-AF65-F5344CB8AC3E}">
        <p14:creationId xmlns:p14="http://schemas.microsoft.com/office/powerpoint/2010/main" val="29195323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Illegal</a:t>
            </a:r>
            <a:r>
              <a:rPr lang="en-GB" baseline="0" dirty="0" smtClean="0"/>
              <a:t> logging portal: www.illegal-logging.info </a:t>
            </a:r>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t>12</a:t>
            </a:fld>
            <a:endParaRPr lang="en-GB"/>
          </a:p>
        </p:txBody>
      </p:sp>
    </p:spTree>
    <p:extLst>
      <p:ext uri="{BB962C8B-B14F-4D97-AF65-F5344CB8AC3E}">
        <p14:creationId xmlns:p14="http://schemas.microsoft.com/office/powerpoint/2010/main" val="220805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13</a:t>
            </a:fld>
            <a:endParaRPr lang="en-GB"/>
          </a:p>
        </p:txBody>
      </p:sp>
    </p:spTree>
    <p:extLst>
      <p:ext uri="{BB962C8B-B14F-4D97-AF65-F5344CB8AC3E}">
        <p14:creationId xmlns:p14="http://schemas.microsoft.com/office/powerpoint/2010/main" val="35592325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15</a:t>
            </a:fld>
            <a:endParaRPr lang="en-GB"/>
          </a:p>
        </p:txBody>
      </p:sp>
    </p:spTree>
    <p:extLst>
      <p:ext uri="{BB962C8B-B14F-4D97-AF65-F5344CB8AC3E}">
        <p14:creationId xmlns:p14="http://schemas.microsoft.com/office/powerpoint/2010/main" val="26139100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21</a:t>
            </a:fld>
            <a:endParaRPr lang="en-GB"/>
          </a:p>
        </p:txBody>
      </p:sp>
    </p:spTree>
    <p:extLst>
      <p:ext uri="{BB962C8B-B14F-4D97-AF65-F5344CB8AC3E}">
        <p14:creationId xmlns:p14="http://schemas.microsoft.com/office/powerpoint/2010/main" val="13962582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22</a:t>
            </a:fld>
            <a:endParaRPr lang="en-GB"/>
          </a:p>
        </p:txBody>
      </p:sp>
    </p:spTree>
    <p:extLst>
      <p:ext uri="{BB962C8B-B14F-4D97-AF65-F5344CB8AC3E}">
        <p14:creationId xmlns:p14="http://schemas.microsoft.com/office/powerpoint/2010/main" val="39346326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baseline="0" dirty="0" smtClean="0"/>
              <a:t>Companies who implement due diligence systems need to ensure that there are clear responsibilities and implement staff training when necessary. Who are responsible for what? For example, the overall responsibility could be from a senior management, and day-to-day operation could be from environment department, with inputs and cooperation from purchasing department. Some companies may not have in-house skills so staff will need to undergo training, or they can hire consultant to carry out the task. </a:t>
            </a:r>
          </a:p>
        </p:txBody>
      </p:sp>
      <p:sp>
        <p:nvSpPr>
          <p:cNvPr id="4" name="Foliennummernplatzhalter 3"/>
          <p:cNvSpPr>
            <a:spLocks noGrp="1"/>
          </p:cNvSpPr>
          <p:nvPr>
            <p:ph type="sldNum" sz="quarter" idx="10"/>
          </p:nvPr>
        </p:nvSpPr>
        <p:spPr/>
        <p:txBody>
          <a:bodyPr/>
          <a:lstStyle/>
          <a:p>
            <a:fld id="{CCCBD52F-95FF-43A3-B975-909E50C13C92}" type="slidenum">
              <a:rPr lang="en-GB" smtClean="0"/>
              <a:t>23</a:t>
            </a:fld>
            <a:endParaRPr lang="en-GB"/>
          </a:p>
        </p:txBody>
      </p:sp>
    </p:spTree>
    <p:extLst>
      <p:ext uri="{BB962C8B-B14F-4D97-AF65-F5344CB8AC3E}">
        <p14:creationId xmlns:p14="http://schemas.microsoft.com/office/powerpoint/2010/main" val="38938850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24</a:t>
            </a:fld>
            <a:endParaRPr lang="en-GB"/>
          </a:p>
        </p:txBody>
      </p:sp>
    </p:spTree>
    <p:extLst>
      <p:ext uri="{BB962C8B-B14F-4D97-AF65-F5344CB8AC3E}">
        <p14:creationId xmlns:p14="http://schemas.microsoft.com/office/powerpoint/2010/main" val="36417916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Companies </a:t>
            </a:r>
            <a:r>
              <a:rPr lang="en-GB" i="1" dirty="0" smtClean="0"/>
              <a:t>outside</a:t>
            </a:r>
            <a:r>
              <a:rPr lang="en-GB" i="1" baseline="0" dirty="0" smtClean="0"/>
              <a:t> of the EU are usually</a:t>
            </a:r>
            <a:r>
              <a:rPr lang="en-GB" i="1" dirty="0" smtClean="0"/>
              <a:t> </a:t>
            </a:r>
            <a:r>
              <a:rPr lang="en-GB" dirty="0" smtClean="0"/>
              <a:t>not required</a:t>
            </a:r>
            <a:r>
              <a:rPr lang="en-GB" baseline="0" dirty="0" smtClean="0"/>
              <a:t> to implement a DDS </a:t>
            </a:r>
            <a:r>
              <a:rPr lang="en-GB" i="1" baseline="0" dirty="0" smtClean="0"/>
              <a:t>(you can ask participants at this point in which case they would be required to implement one). </a:t>
            </a:r>
            <a:r>
              <a:rPr lang="en-GB" baseline="0" dirty="0" smtClean="0"/>
              <a:t>However, their EU clients will be asking them questions related to timber source and supply chain, as they are the operators and are required to run a DDS. This presentation aims to help companies understand how and what they have to do when their clients ask questions about the timber sources.</a:t>
            </a:r>
          </a:p>
          <a:p>
            <a:endParaRPr lang="en-GB" i="1" baseline="0" dirty="0" smtClean="0"/>
          </a:p>
        </p:txBody>
      </p:sp>
      <p:sp>
        <p:nvSpPr>
          <p:cNvPr id="4" name="Slide Number Placeholder 3"/>
          <p:cNvSpPr>
            <a:spLocks noGrp="1"/>
          </p:cNvSpPr>
          <p:nvPr>
            <p:ph type="sldNum" sz="quarter" idx="10"/>
          </p:nvPr>
        </p:nvSpPr>
        <p:spPr/>
        <p:txBody>
          <a:bodyPr/>
          <a:lstStyle/>
          <a:p>
            <a:fld id="{E5C5875E-8829-4689-B7D8-73BEBCE7413E}" type="slidenum">
              <a:rPr lang="en-GB" smtClean="0"/>
              <a:t>3</a:t>
            </a:fld>
            <a:endParaRPr lang="en-GB"/>
          </a:p>
        </p:txBody>
      </p:sp>
    </p:spTree>
    <p:extLst>
      <p:ext uri="{BB962C8B-B14F-4D97-AF65-F5344CB8AC3E}">
        <p14:creationId xmlns:p14="http://schemas.microsoft.com/office/powerpoint/2010/main" val="10074267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t>First</a:t>
            </a:r>
            <a:r>
              <a:rPr lang="de-DE" i="0" baseline="0" dirty="0" smtClean="0"/>
              <a:t> step necessary for a DDS.</a:t>
            </a:r>
            <a:endParaRPr lang="de-DE" i="0" dirty="0"/>
          </a:p>
        </p:txBody>
      </p:sp>
      <p:sp>
        <p:nvSpPr>
          <p:cNvPr id="4" name="Foliennummernplatzhalter 3"/>
          <p:cNvSpPr>
            <a:spLocks noGrp="1"/>
          </p:cNvSpPr>
          <p:nvPr>
            <p:ph type="sldNum" sz="quarter" idx="10"/>
          </p:nvPr>
        </p:nvSpPr>
        <p:spPr/>
        <p:txBody>
          <a:bodyPr/>
          <a:lstStyle/>
          <a:p>
            <a:fld id="{CCCBD52F-95FF-43A3-B975-909E50C13C92}" type="slidenum">
              <a:rPr lang="en-GB" smtClean="0"/>
              <a:t>4</a:t>
            </a:fld>
            <a:endParaRPr lang="en-GB"/>
          </a:p>
        </p:txBody>
      </p:sp>
    </p:spTree>
    <p:extLst>
      <p:ext uri="{BB962C8B-B14F-4D97-AF65-F5344CB8AC3E}">
        <p14:creationId xmlns:p14="http://schemas.microsoft.com/office/powerpoint/2010/main" val="4225026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mtClean="0"/>
              <a:t>Other materials include timber of unknown origin, illegal timber or conflict timber</a:t>
            </a:r>
          </a:p>
          <a:p>
            <a:endParaRPr lang="en-GB"/>
          </a:p>
        </p:txBody>
      </p:sp>
      <p:sp>
        <p:nvSpPr>
          <p:cNvPr id="4" name="Slide Number Placeholder 3"/>
          <p:cNvSpPr>
            <a:spLocks noGrp="1"/>
          </p:cNvSpPr>
          <p:nvPr>
            <p:ph type="sldNum" sz="quarter" idx="10"/>
          </p:nvPr>
        </p:nvSpPr>
        <p:spPr/>
        <p:txBody>
          <a:bodyPr/>
          <a:lstStyle/>
          <a:p>
            <a:fld id="{CCCBD52F-95FF-43A3-B975-909E50C13C92}" type="slidenum">
              <a:rPr lang="en-GB" smtClean="0"/>
              <a:t>6</a:t>
            </a:fld>
            <a:endParaRPr lang="en-GB"/>
          </a:p>
        </p:txBody>
      </p:sp>
    </p:spTree>
    <p:extLst>
      <p:ext uri="{BB962C8B-B14F-4D97-AF65-F5344CB8AC3E}">
        <p14:creationId xmlns:p14="http://schemas.microsoft.com/office/powerpoint/2010/main" val="36999568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7</a:t>
            </a:fld>
            <a:endParaRPr lang="en-GB"/>
          </a:p>
        </p:txBody>
      </p:sp>
    </p:spTree>
    <p:extLst>
      <p:ext uri="{BB962C8B-B14F-4D97-AF65-F5344CB8AC3E}">
        <p14:creationId xmlns:p14="http://schemas.microsoft.com/office/powerpoint/2010/main" val="1167385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Remova</a:t>
            </a:r>
            <a:r>
              <a:rPr lang="en-GB" baseline="0" dirty="0" smtClean="0"/>
              <a:t>l pass: a type of transport document in Malaysia</a:t>
            </a:r>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t>8</a:t>
            </a:fld>
            <a:endParaRPr lang="en-GB"/>
          </a:p>
        </p:txBody>
      </p:sp>
    </p:spTree>
    <p:extLst>
      <p:ext uri="{BB962C8B-B14F-4D97-AF65-F5344CB8AC3E}">
        <p14:creationId xmlns:p14="http://schemas.microsoft.com/office/powerpoint/2010/main" val="7749641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9</a:t>
            </a:fld>
            <a:endParaRPr lang="en-GB"/>
          </a:p>
        </p:txBody>
      </p:sp>
    </p:spTree>
    <p:extLst>
      <p:ext uri="{BB962C8B-B14F-4D97-AF65-F5344CB8AC3E}">
        <p14:creationId xmlns:p14="http://schemas.microsoft.com/office/powerpoint/2010/main" val="536777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Example of inadequate</a:t>
            </a:r>
            <a:r>
              <a:rPr lang="en-GB" baseline="0" dirty="0" smtClean="0"/>
              <a:t> document: this is a certificate of origin which shows that the timber was originated from the EU. What it actually means is that timber was loaded at a port which was located within the EU, but it does not tell you anything about the origin of the forest (in which country, the name of the forest). Many companies believe that this document is sufficient but actually it is not.</a:t>
            </a:r>
          </a:p>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10</a:t>
            </a:fld>
            <a:endParaRPr lang="en-GB"/>
          </a:p>
        </p:txBody>
      </p:sp>
    </p:spTree>
    <p:extLst>
      <p:ext uri="{BB962C8B-B14F-4D97-AF65-F5344CB8AC3E}">
        <p14:creationId xmlns:p14="http://schemas.microsoft.com/office/powerpoint/2010/main" val="21868477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03/03/2015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25256586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55430832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12715085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85971335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50693625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71634658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02630008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257479751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44975771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78277634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03/03/2015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79324149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560005615"/>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37632460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3081963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5557526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t>03/03/2015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03/03/2015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t>03/03/2015</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t>03/03/2015</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t>03/03/2015</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03/03/2015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209410625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t>03/03/2015</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03/03/2015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1817725065"/>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03/03/2015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3231597247"/>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Microsoft_Word_97_-_2003_Document1.doc"/><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emf"/></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Important: legal notice PLEASE READ</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en-US" sz="2500" dirty="0" smtClean="0"/>
              <a:t>This training material was developed by The </a:t>
            </a:r>
            <a:r>
              <a:rPr lang="en-US" sz="2500" dirty="0" err="1" smtClean="0"/>
              <a:t>Proforest</a:t>
            </a:r>
            <a:r>
              <a:rPr lang="en-US" sz="2500" dirty="0" smtClean="0"/>
              <a:t> Initiative and commissioned by GIZ. It was financed by the German Federal Ministry for Economic Cooperation and Development (BMZ). </a:t>
            </a:r>
          </a:p>
          <a:p>
            <a:r>
              <a:rPr lang="en-US" sz="2500" dirty="0" smtClean="0"/>
              <a:t>It is allowed to use this training material or parts of it only for non-commercial purposes. The material can be modified according to your needs, as long as key messages and content are not distorted or misrepresented.</a:t>
            </a:r>
          </a:p>
          <a:p>
            <a:r>
              <a:rPr lang="en-US" sz="2500" dirty="0" smtClean="0"/>
              <a:t>All omissions, inaccuracies or views expressed in this document are the responsibility of the authors. They do not necessarily represent the views of BMZ or GIZ.</a:t>
            </a:r>
          </a:p>
          <a:p>
            <a:r>
              <a:rPr lang="en-US" sz="2500" dirty="0" smtClean="0"/>
              <a:t>This slide is only for informational purposes and can be deleted for </a:t>
            </a:r>
            <a:br>
              <a:rPr lang="en-US" sz="2500" dirty="0" smtClean="0"/>
            </a:br>
            <a:r>
              <a:rPr lang="en-US" sz="2500" dirty="0" smtClean="0"/>
              <a:t>the training.</a:t>
            </a:r>
          </a:p>
          <a:p>
            <a:r>
              <a:rPr lang="en-US" sz="2500" dirty="0" smtClean="0"/>
              <a:t>If you decide to use this training, we would appreciate it if you </a:t>
            </a:r>
            <a:br>
              <a:rPr lang="en-US" sz="2500" dirty="0" smtClean="0"/>
            </a:br>
            <a:r>
              <a:rPr lang="en-US" sz="2500" dirty="0" smtClean="0"/>
              <a:t>informed us by contacting </a:t>
            </a:r>
            <a:r>
              <a:rPr lang="en-US" sz="2500" dirty="0" smtClean="0">
                <a:hlinkClick r:id="rId3"/>
              </a:rPr>
              <a:t>forests@giz.de</a:t>
            </a:r>
            <a:r>
              <a:rPr lang="en-US" sz="2500" dirty="0" smtClean="0"/>
              <a:t>. </a:t>
            </a:r>
          </a:p>
          <a:p>
            <a:endParaRPr lang="de-DE" sz="22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22763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Example </a:t>
            </a:r>
            <a:r>
              <a:rPr lang="en-GB" smtClean="0"/>
              <a:t>of inadequate </a:t>
            </a:r>
            <a:r>
              <a:rPr lang="en-GB" dirty="0" smtClean="0"/>
              <a:t>document</a:t>
            </a:r>
            <a:endParaRPr lang="en-GB" dirty="0"/>
          </a:p>
        </p:txBody>
      </p:sp>
      <p:grpSp>
        <p:nvGrpSpPr>
          <p:cNvPr id="3" name="Gruppieren 2"/>
          <p:cNvGrpSpPr/>
          <p:nvPr/>
        </p:nvGrpSpPr>
        <p:grpSpPr>
          <a:xfrm>
            <a:off x="766210" y="84883"/>
            <a:ext cx="11145748" cy="6589876"/>
            <a:chOff x="766210" y="84883"/>
            <a:chExt cx="11145748" cy="6589876"/>
          </a:xfrm>
        </p:grpSpPr>
        <p:pic>
          <p:nvPicPr>
            <p:cNvPr id="4" name="Picture 3" descr="P:\46_ProjectsArchived\P2201-P2300\P2276 Willis &amp; Gambier\Supply chain investigation\Chinese suppliers\Starcorp\Documentation from Starcorp\bl3_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252569" y="84883"/>
              <a:ext cx="4659389" cy="6589876"/>
            </a:xfrm>
            <a:prstGeom prst="rect">
              <a:avLst/>
            </a:prstGeom>
            <a:noFill/>
          </p:spPr>
        </p:pic>
        <p:pic>
          <p:nvPicPr>
            <p:cNvPr id="5"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6210" y="4031173"/>
              <a:ext cx="4396371" cy="2207443"/>
            </a:xfrm>
            <a:prstGeom prst="rect">
              <a:avLst/>
            </a:prstGeom>
            <a:noFill/>
            <a:ln w="9525">
              <a:noFill/>
              <a:miter lim="800000"/>
              <a:headEnd/>
              <a:tailEnd/>
            </a:ln>
          </p:spPr>
        </p:pic>
        <p:sp>
          <p:nvSpPr>
            <p:cNvPr id="6" name="Oval 5"/>
            <p:cNvSpPr/>
            <p:nvPr/>
          </p:nvSpPr>
          <p:spPr bwMode="auto">
            <a:xfrm>
              <a:off x="9303128" y="404597"/>
              <a:ext cx="2520280" cy="1296144"/>
            </a:xfrm>
            <a:prstGeom prst="ellipse">
              <a:avLst/>
            </a:prstGeom>
            <a:noFill/>
            <a:ln w="317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Arial" charset="0"/>
                <a:ea typeface="ヒラギノ角ゴ Pro W3" charset="-128"/>
              </a:endParaRPr>
            </a:p>
          </p:txBody>
        </p:sp>
        <p:cxnSp>
          <p:nvCxnSpPr>
            <p:cNvPr id="8" name="Gerade Verbindung 7"/>
            <p:cNvCxnSpPr>
              <a:endCxn id="6" idx="1"/>
            </p:cNvCxnSpPr>
            <p:nvPr/>
          </p:nvCxnSpPr>
          <p:spPr>
            <a:xfrm flipV="1">
              <a:off x="766210" y="594413"/>
              <a:ext cx="8906004" cy="3436761"/>
            </a:xfrm>
            <a:prstGeom prst="line">
              <a:avLst/>
            </a:prstGeom>
          </p:spPr>
          <p:style>
            <a:lnRef idx="1">
              <a:schemeClr val="dk1"/>
            </a:lnRef>
            <a:fillRef idx="0">
              <a:schemeClr val="dk1"/>
            </a:fillRef>
            <a:effectRef idx="0">
              <a:schemeClr val="dk1"/>
            </a:effectRef>
            <a:fontRef idx="minor">
              <a:schemeClr val="tx1"/>
            </a:fontRef>
          </p:style>
        </p:cxnSp>
        <p:cxnSp>
          <p:nvCxnSpPr>
            <p:cNvPr id="13" name="Gerade Verbindung 12"/>
            <p:cNvCxnSpPr/>
            <p:nvPr/>
          </p:nvCxnSpPr>
          <p:spPr>
            <a:xfrm flipV="1">
              <a:off x="5162581" y="1340285"/>
              <a:ext cx="6549255" cy="4898332"/>
            </a:xfrm>
            <a:prstGeom prst="line">
              <a:avLst/>
            </a:prstGeom>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8486399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006600"/>
                </a:solidFill>
              </a:rPr>
              <a:t>Risk assessment (1/2)</a:t>
            </a:r>
            <a:endParaRPr lang="en-GB" dirty="0">
              <a:solidFill>
                <a:srgbClr val="FF0000"/>
              </a:solidFill>
            </a:endParaRPr>
          </a:p>
        </p:txBody>
      </p:sp>
      <p:sp>
        <p:nvSpPr>
          <p:cNvPr id="3" name="Content Placeholder 2"/>
          <p:cNvSpPr>
            <a:spLocks noGrp="1"/>
          </p:cNvSpPr>
          <p:nvPr>
            <p:ph idx="1"/>
          </p:nvPr>
        </p:nvSpPr>
        <p:spPr>
          <a:xfrm>
            <a:off x="343348" y="2220517"/>
            <a:ext cx="11505304" cy="3926283"/>
          </a:xfrm>
        </p:spPr>
        <p:txBody>
          <a:bodyPr>
            <a:normAutofit fontScale="92500" lnSpcReduction="20000"/>
          </a:bodyPr>
          <a:lstStyle/>
          <a:p>
            <a:pPr marL="0" indent="0">
              <a:buNone/>
            </a:pPr>
            <a:r>
              <a:rPr lang="en-GB" sz="3000" dirty="0"/>
              <a:t>Operators shall, based on the procedures, take into account the relevant risk assessment criteria, including:</a:t>
            </a:r>
          </a:p>
          <a:p>
            <a:r>
              <a:rPr lang="en-GB" sz="2600" dirty="0"/>
              <a:t>assurance of compliance with applicable </a:t>
            </a:r>
            <a:r>
              <a:rPr lang="en-GB" sz="2600" dirty="0" smtClean="0"/>
              <a:t>legislation, which may include certification or other third-party-verified schemes which cover compliance with applicable legislation</a:t>
            </a:r>
            <a:endParaRPr lang="en-GB" sz="2600" dirty="0"/>
          </a:p>
          <a:p>
            <a:r>
              <a:rPr lang="en-GB" sz="2600" dirty="0"/>
              <a:t>prevalence of illegal harvesting of specific tree </a:t>
            </a:r>
            <a:r>
              <a:rPr lang="en-GB" sz="2600" dirty="0" smtClean="0"/>
              <a:t>species</a:t>
            </a:r>
            <a:endParaRPr lang="en-GB" sz="2600" dirty="0"/>
          </a:p>
          <a:p>
            <a:r>
              <a:rPr lang="en-GB" sz="2600" dirty="0"/>
              <a:t>prevalence of illegal harvesting or practices in the country of harvest and/or sub-national region where the timber was </a:t>
            </a:r>
            <a:r>
              <a:rPr lang="en-GB" sz="2600" dirty="0" smtClean="0"/>
              <a:t>harvested, including consideration of the prevalence of armed conflict</a:t>
            </a:r>
            <a:endParaRPr lang="en-GB" sz="2600" dirty="0"/>
          </a:p>
          <a:p>
            <a:r>
              <a:rPr lang="en-GB" sz="2600" dirty="0"/>
              <a:t>sanctions imposed by the UN Security Council or the Council of the EU on timber imports or </a:t>
            </a:r>
            <a:r>
              <a:rPr lang="en-GB" sz="2600" dirty="0" smtClean="0"/>
              <a:t>exports</a:t>
            </a:r>
            <a:endParaRPr lang="en-GB" sz="2600" dirty="0"/>
          </a:p>
          <a:p>
            <a:r>
              <a:rPr lang="en-GB" sz="2600" dirty="0"/>
              <a:t>complexity of the supply chain of timber and timber </a:t>
            </a:r>
            <a:r>
              <a:rPr lang="en-GB" sz="2600" dirty="0" smtClean="0"/>
              <a:t>products</a:t>
            </a:r>
            <a:r>
              <a:rPr lang="en-GB" sz="2000" dirty="0"/>
              <a:t/>
            </a:r>
            <a:br>
              <a:rPr lang="en-GB" sz="2000" dirty="0"/>
            </a:br>
            <a:endParaRPr lang="en-GB" sz="2000"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11</a:t>
            </a:fld>
            <a:endParaRPr lang="zh-TW" altLang="en-US"/>
          </a:p>
        </p:txBody>
      </p:sp>
    </p:spTree>
    <p:extLst>
      <p:ext uri="{BB962C8B-B14F-4D97-AF65-F5344CB8AC3E}">
        <p14:creationId xmlns:p14="http://schemas.microsoft.com/office/powerpoint/2010/main" val="28265103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Risk assessment (2/2)</a:t>
            </a:r>
            <a:endParaRPr lang="en-GB" dirty="0">
              <a:solidFill>
                <a:srgbClr val="FF0000"/>
              </a:solidFill>
            </a:endParaRPr>
          </a:p>
        </p:txBody>
      </p:sp>
      <p:sp>
        <p:nvSpPr>
          <p:cNvPr id="3" name="Content Placeholder 2"/>
          <p:cNvSpPr>
            <a:spLocks noGrp="1"/>
          </p:cNvSpPr>
          <p:nvPr>
            <p:ph idx="1"/>
          </p:nvPr>
        </p:nvSpPr>
        <p:spPr/>
        <p:txBody>
          <a:bodyPr>
            <a:normAutofit/>
          </a:bodyPr>
          <a:lstStyle/>
          <a:p>
            <a:r>
              <a:rPr lang="en-GB" dirty="0"/>
              <a:t>Where can you find relevant information? </a:t>
            </a:r>
          </a:p>
          <a:p>
            <a:pPr lvl="1"/>
            <a:r>
              <a:rPr lang="en-GB" dirty="0"/>
              <a:t>NGO reports, e.g. Greenpeace, WWF, </a:t>
            </a:r>
            <a:r>
              <a:rPr lang="en-GB" dirty="0" smtClean="0"/>
              <a:t>Global </a:t>
            </a:r>
            <a:r>
              <a:rPr lang="en-GB" dirty="0"/>
              <a:t>Witness, EIA</a:t>
            </a:r>
          </a:p>
          <a:p>
            <a:pPr lvl="1"/>
            <a:r>
              <a:rPr lang="en-GB" dirty="0"/>
              <a:t>Research reports, e.g.  Seneca Creek Associates and Wood Resources International, the World Bank</a:t>
            </a:r>
          </a:p>
          <a:p>
            <a:pPr lvl="1"/>
            <a:r>
              <a:rPr lang="en-GB" dirty="0"/>
              <a:t>Global Forest Risk Registry</a:t>
            </a:r>
            <a:r>
              <a:rPr lang="en-GB"/>
              <a:t>: </a:t>
            </a:r>
            <a:r>
              <a:rPr lang="en-GB" smtClean="0"/>
              <a:t>FSC</a:t>
            </a:r>
            <a:r>
              <a:rPr lang="de-DE" smtClean="0"/>
              <a:t>®</a:t>
            </a:r>
            <a:r>
              <a:rPr lang="en-GB" smtClean="0"/>
              <a:t> </a:t>
            </a:r>
            <a:r>
              <a:rPr lang="en-GB" dirty="0"/>
              <a:t>controlled wood</a:t>
            </a:r>
          </a:p>
          <a:p>
            <a:pPr lvl="1"/>
            <a:r>
              <a:rPr lang="en-GB" dirty="0"/>
              <a:t>Corruption Perception Index (CPI) of Transparency International (TI)</a:t>
            </a:r>
          </a:p>
          <a:p>
            <a:pPr lvl="1"/>
            <a:r>
              <a:rPr lang="en-GB" dirty="0"/>
              <a:t>Forest Legality Alliance: risk assessment tools compiling information on country and </a:t>
            </a:r>
            <a:r>
              <a:rPr lang="en-GB" dirty="0" smtClean="0"/>
              <a:t>species</a:t>
            </a:r>
          </a:p>
          <a:p>
            <a:pPr lvl="1"/>
            <a:r>
              <a:rPr lang="en-GB" dirty="0" smtClean="0"/>
              <a:t>Illegal logging portal</a:t>
            </a:r>
            <a:endParaRPr lang="en-GB" dirty="0"/>
          </a:p>
          <a:p>
            <a:pPr lvl="1">
              <a:buNone/>
            </a:pPr>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12</a:t>
            </a:fld>
            <a:endParaRPr lang="zh-TW" altLang="en-US"/>
          </a:p>
        </p:txBody>
      </p:sp>
    </p:spTree>
    <p:extLst>
      <p:ext uri="{BB962C8B-B14F-4D97-AF65-F5344CB8AC3E}">
        <p14:creationId xmlns:p14="http://schemas.microsoft.com/office/powerpoint/2010/main" val="5031331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5" y="1092525"/>
            <a:ext cx="10515600" cy="1325563"/>
          </a:xfrm>
        </p:spPr>
        <p:txBody>
          <a:bodyPr/>
          <a:lstStyle/>
          <a:p>
            <a:r>
              <a:rPr lang="en-GB" dirty="0" smtClean="0">
                <a:solidFill>
                  <a:srgbClr val="006600"/>
                </a:solidFill>
              </a:rPr>
              <a:t>Global Forest Risk Registry (1/2)</a:t>
            </a:r>
            <a:endParaRPr lang="en-GB" dirty="0">
              <a:solidFill>
                <a:srgbClr val="006600"/>
              </a:solidFill>
            </a:endParaRPr>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7199" y="2206625"/>
            <a:ext cx="9136783" cy="4439502"/>
          </a:xfrm>
          <a:prstGeom prst="rect">
            <a:avLst/>
          </a:prstGeom>
        </p:spPr>
      </p:pic>
      <p:sp>
        <p:nvSpPr>
          <p:cNvPr id="4" name="Slide Number Placeholder 3"/>
          <p:cNvSpPr>
            <a:spLocks noGrp="1"/>
          </p:cNvSpPr>
          <p:nvPr>
            <p:ph type="sldNum" sz="quarter" idx="12"/>
          </p:nvPr>
        </p:nvSpPr>
        <p:spPr/>
        <p:txBody>
          <a:bodyPr/>
          <a:lstStyle/>
          <a:p>
            <a:fld id="{A4CE05BE-1510-4BF9-B87A-E3BAF5EBDA19}" type="slidenum">
              <a:rPr lang="zh-TW" altLang="en-US" smtClean="0"/>
              <a:t>13</a:t>
            </a:fld>
            <a:endParaRPr lang="zh-TW" altLang="en-US"/>
          </a:p>
        </p:txBody>
      </p:sp>
      <p:sp>
        <p:nvSpPr>
          <p:cNvPr id="9" name="TextBox 8"/>
          <p:cNvSpPr txBox="1"/>
          <p:nvPr/>
        </p:nvSpPr>
        <p:spPr>
          <a:xfrm>
            <a:off x="8908084" y="1548433"/>
            <a:ext cx="3672408" cy="400110"/>
          </a:xfrm>
          <a:prstGeom prst="rect">
            <a:avLst/>
          </a:prstGeom>
          <a:noFill/>
        </p:spPr>
        <p:txBody>
          <a:bodyPr wrap="square" rtlCol="0">
            <a:spAutoFit/>
          </a:bodyPr>
          <a:lstStyle/>
          <a:p>
            <a:r>
              <a:rPr lang="en-GB" sz="2000" dirty="0"/>
              <a:t>www.globalforestregistry.org</a:t>
            </a:r>
          </a:p>
        </p:txBody>
      </p:sp>
    </p:spTree>
    <p:extLst>
      <p:ext uri="{BB962C8B-B14F-4D97-AF65-F5344CB8AC3E}">
        <p14:creationId xmlns:p14="http://schemas.microsoft.com/office/powerpoint/2010/main" val="3220770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459150" y="1504991"/>
            <a:ext cx="5926151" cy="44355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defRPr/>
            </a:pPr>
            <a:r>
              <a:rPr lang="en-GB" sz="3000" b="1" dirty="0">
                <a:solidFill>
                  <a:srgbClr val="006600"/>
                </a:solidFill>
              </a:rPr>
              <a:t>Global Forest Risk </a:t>
            </a:r>
            <a:r>
              <a:rPr lang="en-GB" sz="3000" b="1" dirty="0" smtClean="0">
                <a:solidFill>
                  <a:srgbClr val="006600"/>
                </a:solidFill>
              </a:rPr>
              <a:t>Registry (2/2)</a:t>
            </a:r>
            <a:endParaRPr lang="en-GB" sz="3000" b="1" kern="0" dirty="0">
              <a:solidFill>
                <a:schemeClr val="tx2"/>
              </a:solidFill>
              <a:latin typeface="+mj-lt"/>
              <a:ea typeface="+mj-ea"/>
              <a:cs typeface="+mj-cs"/>
            </a:endParaRPr>
          </a:p>
        </p:txBody>
      </p:sp>
      <p:sp>
        <p:nvSpPr>
          <p:cNvPr id="7" name="TextBox 6"/>
          <p:cNvSpPr txBox="1"/>
          <p:nvPr/>
        </p:nvSpPr>
        <p:spPr>
          <a:xfrm>
            <a:off x="8908084" y="1548433"/>
            <a:ext cx="3672408" cy="400110"/>
          </a:xfrm>
          <a:prstGeom prst="rect">
            <a:avLst/>
          </a:prstGeom>
          <a:noFill/>
        </p:spPr>
        <p:txBody>
          <a:bodyPr wrap="square" rtlCol="0">
            <a:spAutoFit/>
          </a:bodyPr>
          <a:lstStyle/>
          <a:p>
            <a:r>
              <a:rPr lang="en-GB" sz="2000" dirty="0"/>
              <a:t>www.globalforestregistry.org</a:t>
            </a:r>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14</a:t>
            </a:fld>
            <a:endParaRPr lang="zh-TW" altLang="en-US"/>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150" y="2197290"/>
            <a:ext cx="8444018" cy="4444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33172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006600"/>
                </a:solidFill>
              </a:rPr>
              <a:t>Corruption Perception Index 2013</a:t>
            </a:r>
            <a:endParaRPr lang="en-GB" dirty="0">
              <a:solidFill>
                <a:srgbClr val="006600"/>
              </a:solidFill>
            </a:endParaRPr>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15</a:t>
            </a:fld>
            <a:endParaRPr lang="zh-TW" altLang="en-US"/>
          </a:p>
        </p:txBody>
      </p:sp>
      <p:sp>
        <p:nvSpPr>
          <p:cNvPr id="6" name="TextBox 6"/>
          <p:cNvSpPr txBox="1"/>
          <p:nvPr/>
        </p:nvSpPr>
        <p:spPr>
          <a:xfrm>
            <a:off x="7513562" y="1548433"/>
            <a:ext cx="4678438" cy="369332"/>
          </a:xfrm>
          <a:prstGeom prst="rect">
            <a:avLst/>
          </a:prstGeom>
          <a:noFill/>
        </p:spPr>
        <p:txBody>
          <a:bodyPr wrap="square" rtlCol="0">
            <a:spAutoFit/>
          </a:bodyPr>
          <a:lstStyle/>
          <a:p>
            <a:r>
              <a:rPr lang="en-GB" dirty="0"/>
              <a:t>http://www.transparency.org/cpi2013/results</a:t>
            </a:r>
            <a:endParaRPr lang="en-GB" sz="2000" dirty="0"/>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6806" y="2139612"/>
            <a:ext cx="11192847" cy="4457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18986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949" y="1213873"/>
            <a:ext cx="8229600" cy="1143000"/>
          </a:xfrm>
        </p:spPr>
        <p:txBody>
          <a:bodyPr>
            <a:normAutofit/>
          </a:bodyPr>
          <a:lstStyle/>
          <a:p>
            <a:r>
              <a:rPr lang="en-GB" dirty="0" smtClean="0">
                <a:solidFill>
                  <a:srgbClr val="006600"/>
                </a:solidFill>
              </a:rPr>
              <a:t>Forest Legality Alliance (1/2)</a:t>
            </a:r>
            <a:endParaRPr lang="en-GB" dirty="0">
              <a:solidFill>
                <a:srgbClr val="006600"/>
              </a:solidFill>
            </a:endParaRPr>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16</a:t>
            </a:fld>
            <a:endParaRPr lang="zh-TW" altLang="en-US"/>
          </a:p>
        </p:txBody>
      </p:sp>
      <p:sp>
        <p:nvSpPr>
          <p:cNvPr id="7" name="TextBox 6"/>
          <p:cNvSpPr txBox="1"/>
          <p:nvPr/>
        </p:nvSpPr>
        <p:spPr>
          <a:xfrm>
            <a:off x="8908084" y="1548433"/>
            <a:ext cx="3672408" cy="400110"/>
          </a:xfrm>
          <a:prstGeom prst="rect">
            <a:avLst/>
          </a:prstGeom>
          <a:noFill/>
        </p:spPr>
        <p:txBody>
          <a:bodyPr wrap="square" rtlCol="0">
            <a:spAutoFit/>
          </a:bodyPr>
          <a:lstStyle/>
          <a:p>
            <a:r>
              <a:rPr lang="en-GB" sz="2000" dirty="0"/>
              <a:t>http://risk.forestlegality.org/</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094" y="2169994"/>
            <a:ext cx="5907739" cy="44689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466570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4CE05BE-1510-4BF9-B87A-E3BAF5EBDA19}" type="slidenum">
              <a:rPr lang="zh-TW" altLang="en-US" smtClean="0"/>
              <a:t>17</a:t>
            </a:fld>
            <a:endParaRPr lang="zh-TW" altLang="en-US"/>
          </a:p>
        </p:txBody>
      </p:sp>
      <p:sp>
        <p:nvSpPr>
          <p:cNvPr id="7" name="Title 1"/>
          <p:cNvSpPr>
            <a:spLocks noGrp="1"/>
          </p:cNvSpPr>
          <p:nvPr>
            <p:ph type="title"/>
          </p:nvPr>
        </p:nvSpPr>
        <p:spPr>
          <a:xfrm>
            <a:off x="362949" y="1213873"/>
            <a:ext cx="8229600" cy="1143000"/>
          </a:xfrm>
        </p:spPr>
        <p:txBody>
          <a:bodyPr>
            <a:normAutofit/>
          </a:bodyPr>
          <a:lstStyle/>
          <a:p>
            <a:r>
              <a:rPr lang="en-GB" dirty="0" smtClean="0">
                <a:solidFill>
                  <a:srgbClr val="006600"/>
                </a:solidFill>
              </a:rPr>
              <a:t>Forest Legality Alliance (2/2)</a:t>
            </a:r>
            <a:endParaRPr lang="en-GB" dirty="0">
              <a:solidFill>
                <a:srgbClr val="006600"/>
              </a:solidFill>
            </a:endParaRPr>
          </a:p>
        </p:txBody>
      </p:sp>
      <p:sp>
        <p:nvSpPr>
          <p:cNvPr id="5" name="TextBox 4"/>
          <p:cNvSpPr txBox="1"/>
          <p:nvPr/>
        </p:nvSpPr>
        <p:spPr>
          <a:xfrm>
            <a:off x="8106771" y="1548433"/>
            <a:ext cx="4787620" cy="400110"/>
          </a:xfrm>
          <a:prstGeom prst="rect">
            <a:avLst/>
          </a:prstGeom>
          <a:noFill/>
        </p:spPr>
        <p:txBody>
          <a:bodyPr wrap="square" rtlCol="0">
            <a:spAutoFit/>
          </a:bodyPr>
          <a:lstStyle/>
          <a:p>
            <a:r>
              <a:rPr lang="en-GB" sz="2000" dirty="0"/>
              <a:t>http://risk.forestlegality.org/species</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490" y="2134748"/>
            <a:ext cx="5104262" cy="4580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135692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Categorisation of sources (1/2)</a:t>
            </a:r>
            <a:endParaRPr lang="en-GB" dirty="0">
              <a:solidFill>
                <a:srgbClr val="006600"/>
              </a:solidFill>
            </a:endParaRPr>
          </a:p>
        </p:txBody>
      </p:sp>
      <p:sp>
        <p:nvSpPr>
          <p:cNvPr id="3" name="Content Placeholder 2"/>
          <p:cNvSpPr>
            <a:spLocks noGrp="1"/>
          </p:cNvSpPr>
          <p:nvPr>
            <p:ph idx="1"/>
          </p:nvPr>
        </p:nvSpPr>
        <p:spPr>
          <a:xfrm>
            <a:off x="343348" y="2206625"/>
            <a:ext cx="8507288" cy="5069160"/>
          </a:xfrm>
        </p:spPr>
        <p:txBody>
          <a:bodyPr>
            <a:normAutofit/>
          </a:bodyPr>
          <a:lstStyle/>
          <a:p>
            <a:r>
              <a:rPr lang="en-GB" sz="3000" dirty="0"/>
              <a:t>Based on the risk assessment results, you can categorise your sources to facilitate improvement:</a:t>
            </a:r>
          </a:p>
          <a:p>
            <a:pPr lvl="1"/>
            <a:r>
              <a:rPr lang="en-GB" dirty="0" smtClean="0"/>
              <a:t>Unknown/unwanted/illegal</a:t>
            </a:r>
          </a:p>
          <a:p>
            <a:pPr lvl="1"/>
            <a:r>
              <a:rPr lang="en-GB" dirty="0" smtClean="0"/>
              <a:t>Legal (i.e. documentation to demonstrate legal compliance)</a:t>
            </a:r>
          </a:p>
          <a:p>
            <a:pPr lvl="1"/>
            <a:r>
              <a:rPr lang="en-GB" dirty="0" smtClean="0"/>
              <a:t>Verified legal (independently verified by third party such as legality verification schemes) </a:t>
            </a:r>
          </a:p>
          <a:p>
            <a:pPr lvl="1"/>
            <a:r>
              <a:rPr lang="en-GB" dirty="0" smtClean="0"/>
              <a:t>In transition (legal, and in transition to sustainable)</a:t>
            </a:r>
          </a:p>
          <a:p>
            <a:pPr lvl="1"/>
            <a:r>
              <a:rPr lang="en-GB" dirty="0" smtClean="0"/>
              <a:t>Certified/recycled</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18</a:t>
            </a:fld>
            <a:endParaRPr lang="zh-TW" altLang="en-US"/>
          </a:p>
        </p:txBody>
      </p:sp>
    </p:spTree>
    <p:extLst>
      <p:ext uri="{BB962C8B-B14F-4D97-AF65-F5344CB8AC3E}">
        <p14:creationId xmlns:p14="http://schemas.microsoft.com/office/powerpoint/2010/main" val="41057600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6600"/>
                </a:solidFill>
              </a:rPr>
              <a:t>Categorisation of </a:t>
            </a:r>
            <a:r>
              <a:rPr lang="en-GB" dirty="0" smtClean="0">
                <a:solidFill>
                  <a:srgbClr val="006600"/>
                </a:solidFill>
              </a:rPr>
              <a:t>sources (2/2)</a:t>
            </a:r>
            <a:endParaRPr lang="en-GB" dirty="0">
              <a:solidFill>
                <a:srgbClr val="006600"/>
              </a:solidFill>
            </a:endParaRPr>
          </a:p>
        </p:txBody>
      </p:sp>
      <p:sp>
        <p:nvSpPr>
          <p:cNvPr id="3" name="Content Placeholder 2"/>
          <p:cNvSpPr>
            <a:spLocks noGrp="1"/>
          </p:cNvSpPr>
          <p:nvPr>
            <p:ph idx="1"/>
          </p:nvPr>
        </p:nvSpPr>
        <p:spPr/>
        <p:txBody>
          <a:bodyPr/>
          <a:lstStyle/>
          <a:p>
            <a:r>
              <a:rPr lang="en-GB" sz="3000" dirty="0"/>
              <a:t>Alternatively, you can categorise into different level of risk:</a:t>
            </a:r>
          </a:p>
          <a:p>
            <a:pPr lvl="1"/>
            <a:r>
              <a:rPr lang="en-GB" dirty="0"/>
              <a:t>High (e.g. </a:t>
            </a:r>
            <a:r>
              <a:rPr lang="en-GB" dirty="0" smtClean="0"/>
              <a:t>endangered species</a:t>
            </a:r>
            <a:r>
              <a:rPr lang="en-GB" dirty="0"/>
              <a:t>, countries with high risk of illegal logging)</a:t>
            </a:r>
          </a:p>
          <a:p>
            <a:pPr lvl="1"/>
            <a:r>
              <a:rPr lang="en-GB" dirty="0"/>
              <a:t>Low/ negligible (e.g. certified products)</a:t>
            </a:r>
          </a:p>
          <a:p>
            <a:pPr lvl="1"/>
            <a:r>
              <a:rPr lang="en-GB" dirty="0" smtClean="0"/>
              <a:t>In compliance </a:t>
            </a:r>
            <a:r>
              <a:rPr lang="en-GB" dirty="0"/>
              <a:t>with EU TR (FLEGT </a:t>
            </a:r>
            <a:r>
              <a:rPr lang="en-GB" dirty="0" smtClean="0"/>
              <a:t>licences </a:t>
            </a:r>
            <a:r>
              <a:rPr lang="en-GB" dirty="0"/>
              <a:t>or CITES certificates)</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19</a:t>
            </a:fld>
            <a:endParaRPr lang="zh-TW" altLang="en-US"/>
          </a:p>
        </p:txBody>
      </p:sp>
    </p:spTree>
    <p:extLst>
      <p:ext uri="{BB962C8B-B14F-4D97-AF65-F5344CB8AC3E}">
        <p14:creationId xmlns:p14="http://schemas.microsoft.com/office/powerpoint/2010/main" val="12313493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en-GB" altLang="zh-TW" b="1" dirty="0" smtClean="0">
                <a:solidFill>
                  <a:srgbClr val="006600"/>
                </a:solidFill>
                <a:latin typeface="+mn-lt"/>
                <a:cs typeface="Arial" panose="020B0604020202020204" pitchFamily="34" charset="0"/>
              </a:rPr>
              <a:t>EU Timber Regulation Training of Trainers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en-GB" altLang="zh-TW" sz="2800" dirty="0"/>
              <a:t>Tools and resources for implementing</a:t>
            </a:r>
            <a:r>
              <a:rPr lang="en-GB" altLang="zh-TW" sz="2800" dirty="0">
                <a:solidFill>
                  <a:srgbClr val="FF0000"/>
                </a:solidFill>
              </a:rPr>
              <a:t> </a:t>
            </a:r>
            <a:r>
              <a:rPr lang="en-GB" altLang="zh-TW" sz="2800" dirty="0" smtClean="0"/>
              <a:t>a</a:t>
            </a:r>
            <a:r>
              <a:rPr lang="en-GB" altLang="zh-TW" sz="2800" dirty="0" smtClean="0">
                <a:solidFill>
                  <a:srgbClr val="FF0000"/>
                </a:solidFill>
              </a:rPr>
              <a:t> </a:t>
            </a:r>
            <a:r>
              <a:rPr lang="en-GB" altLang="zh-TW" sz="2800" dirty="0" smtClean="0"/>
              <a:t>due </a:t>
            </a:r>
            <a:r>
              <a:rPr lang="en-GB" altLang="zh-TW" sz="2800" dirty="0"/>
              <a:t>diligence system</a:t>
            </a:r>
            <a:endParaRPr lang="zh-TW" altLang="en-US"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Risk mitigation/ follow-up actions</a:t>
            </a:r>
            <a:endParaRPr lang="en-GB" dirty="0">
              <a:solidFill>
                <a:srgbClr val="006600"/>
              </a:solidFill>
            </a:endParaRPr>
          </a:p>
        </p:txBody>
      </p:sp>
      <p:sp>
        <p:nvSpPr>
          <p:cNvPr id="3" name="Content Placeholder 2"/>
          <p:cNvSpPr>
            <a:spLocks noGrp="1"/>
          </p:cNvSpPr>
          <p:nvPr>
            <p:ph idx="1"/>
          </p:nvPr>
        </p:nvSpPr>
        <p:spPr>
          <a:xfrm>
            <a:off x="358083" y="2128345"/>
            <a:ext cx="6680993" cy="4525963"/>
          </a:xfrm>
        </p:spPr>
        <p:txBody>
          <a:bodyPr/>
          <a:lstStyle/>
          <a:p>
            <a:r>
              <a:rPr lang="en-GB" dirty="0"/>
              <a:t>Different categories require different follow up actions/ mitigation measures, this may include:</a:t>
            </a:r>
          </a:p>
          <a:p>
            <a:pPr lvl="1">
              <a:buSzPct val="80000"/>
              <a:buFont typeface="Wingdings" panose="05000000000000000000" pitchFamily="2" charset="2"/>
              <a:buChar char="§"/>
            </a:pPr>
            <a:r>
              <a:rPr lang="en-GB" dirty="0"/>
              <a:t>Request further information from suppliers to confirm forest source and supply chain</a:t>
            </a:r>
          </a:p>
          <a:p>
            <a:pPr lvl="1">
              <a:buSzPct val="80000"/>
              <a:buFont typeface="Wingdings" panose="05000000000000000000" pitchFamily="2" charset="2"/>
              <a:buChar char="§"/>
            </a:pPr>
            <a:r>
              <a:rPr lang="en-GB" dirty="0"/>
              <a:t>Carry out site visit to gather missing information on forest source and traceability </a:t>
            </a:r>
          </a:p>
          <a:p>
            <a:pPr lvl="1">
              <a:buSzPct val="80000"/>
              <a:buFont typeface="Wingdings" panose="05000000000000000000" pitchFamily="2" charset="2"/>
              <a:buChar char="§"/>
            </a:pPr>
            <a:r>
              <a:rPr lang="en-GB" dirty="0"/>
              <a:t>Request alternative species or country of origin</a:t>
            </a:r>
          </a:p>
          <a:p>
            <a:pPr lvl="1">
              <a:buSzPct val="80000"/>
              <a:buFont typeface="Wingdings" panose="05000000000000000000" pitchFamily="2" charset="2"/>
              <a:buChar char="§"/>
            </a:pPr>
            <a:r>
              <a:rPr lang="en-GB" dirty="0"/>
              <a:t>Request second party verification to confirm legality</a:t>
            </a:r>
          </a:p>
          <a:p>
            <a:pPr lvl="1">
              <a:buSzPct val="80000"/>
              <a:buFont typeface="Wingdings" panose="05000000000000000000" pitchFamily="2" charset="2"/>
              <a:buChar char="§"/>
            </a:pPr>
            <a:r>
              <a:rPr lang="en-GB" dirty="0"/>
              <a:t>Request certified or legally verified products</a:t>
            </a:r>
          </a:p>
          <a:p>
            <a:endParaRPr lang="en-GB" dirty="0" smtClean="0"/>
          </a:p>
        </p:txBody>
      </p:sp>
      <p:sp>
        <p:nvSpPr>
          <p:cNvPr id="6" name="Slide Number Placeholder 5"/>
          <p:cNvSpPr>
            <a:spLocks noGrp="1"/>
          </p:cNvSpPr>
          <p:nvPr>
            <p:ph type="sldNum" sz="quarter" idx="12"/>
          </p:nvPr>
        </p:nvSpPr>
        <p:spPr/>
        <p:txBody>
          <a:bodyPr/>
          <a:lstStyle/>
          <a:p>
            <a:fld id="{A4CE05BE-1510-4BF9-B87A-E3BAF5EBDA19}" type="slidenum">
              <a:rPr lang="zh-TW" altLang="en-US" smtClean="0"/>
              <a:t>20</a:t>
            </a:fld>
            <a:endParaRPr lang="zh-TW" altLang="en-US"/>
          </a:p>
        </p:txBody>
      </p:sp>
      <p:pic>
        <p:nvPicPr>
          <p:cNvPr id="7" name="Picture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049733" y="2206625"/>
            <a:ext cx="5142267" cy="3679020"/>
          </a:xfrm>
          <a:prstGeom prst="rect">
            <a:avLst/>
          </a:prstGeom>
        </p:spPr>
      </p:pic>
    </p:spTree>
    <p:extLst>
      <p:ext uri="{BB962C8B-B14F-4D97-AF65-F5344CB8AC3E}">
        <p14:creationId xmlns:p14="http://schemas.microsoft.com/office/powerpoint/2010/main" val="5862728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Assurance methods</a:t>
            </a:r>
            <a:r>
              <a:rPr lang="en-GB" dirty="0" smtClean="0"/>
              <a:t>	</a:t>
            </a:r>
            <a:endParaRPr lang="en-GB" dirty="0"/>
          </a:p>
        </p:txBody>
      </p:sp>
      <p:sp>
        <p:nvSpPr>
          <p:cNvPr id="3" name="Content Placeholder 2"/>
          <p:cNvSpPr>
            <a:spLocks noGrp="1"/>
          </p:cNvSpPr>
          <p:nvPr>
            <p:ph idx="1"/>
          </p:nvPr>
        </p:nvSpPr>
        <p:spPr/>
        <p:txBody>
          <a:bodyPr/>
          <a:lstStyle/>
          <a:p>
            <a:r>
              <a:rPr lang="en-GB" dirty="0"/>
              <a:t>Options for verification:</a:t>
            </a:r>
          </a:p>
          <a:p>
            <a:pPr lvl="1"/>
            <a:r>
              <a:rPr lang="en-GB" dirty="0"/>
              <a:t>1</a:t>
            </a:r>
            <a:r>
              <a:rPr lang="en-GB" baseline="30000" dirty="0"/>
              <a:t>st</a:t>
            </a:r>
            <a:r>
              <a:rPr lang="en-GB" dirty="0"/>
              <a:t> party verification, e.g. self declaration</a:t>
            </a:r>
          </a:p>
          <a:p>
            <a:pPr lvl="1"/>
            <a:r>
              <a:rPr lang="en-GB" dirty="0"/>
              <a:t>2</a:t>
            </a:r>
            <a:r>
              <a:rPr lang="en-GB" baseline="30000" dirty="0"/>
              <a:t>nd</a:t>
            </a:r>
            <a:r>
              <a:rPr lang="en-GB" dirty="0"/>
              <a:t> party verification, e.g. customer checking its suppliers</a:t>
            </a:r>
          </a:p>
          <a:p>
            <a:pPr lvl="1"/>
            <a:r>
              <a:rPr lang="en-GB" dirty="0"/>
              <a:t>3</a:t>
            </a:r>
            <a:r>
              <a:rPr lang="en-GB" baseline="30000" dirty="0"/>
              <a:t>rd</a:t>
            </a:r>
            <a:r>
              <a:rPr lang="en-GB" dirty="0"/>
              <a:t> party verification, e.g. certification body carrying out chain of custody certification assessment</a:t>
            </a:r>
          </a:p>
          <a:p>
            <a:r>
              <a:rPr lang="en-GB" dirty="0"/>
              <a:t>Depends on </a:t>
            </a:r>
          </a:p>
          <a:p>
            <a:pPr lvl="1"/>
            <a:r>
              <a:rPr lang="en-GB" dirty="0"/>
              <a:t>level of risk</a:t>
            </a:r>
          </a:p>
          <a:p>
            <a:pPr lvl="1"/>
            <a:r>
              <a:rPr lang="en-GB" dirty="0"/>
              <a:t>complexity of supply chain</a:t>
            </a:r>
          </a:p>
          <a:p>
            <a:pPr lvl="1"/>
            <a:r>
              <a:rPr lang="en-GB" dirty="0"/>
              <a:t>reliability of evidence</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21</a:t>
            </a:fld>
            <a:endParaRPr lang="zh-TW" altLang="en-US"/>
          </a:p>
        </p:txBody>
      </p:sp>
    </p:spTree>
    <p:extLst>
      <p:ext uri="{BB962C8B-B14F-4D97-AF65-F5344CB8AC3E}">
        <p14:creationId xmlns:p14="http://schemas.microsoft.com/office/powerpoint/2010/main" val="42264506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Priority actions</a:t>
            </a:r>
            <a:endParaRPr lang="en-GB" dirty="0">
              <a:solidFill>
                <a:srgbClr val="006600"/>
              </a:solidFill>
            </a:endParaRPr>
          </a:p>
        </p:txBody>
      </p:sp>
      <p:sp>
        <p:nvSpPr>
          <p:cNvPr id="3" name="Content Placeholder 2"/>
          <p:cNvSpPr>
            <a:spLocks noGrp="1"/>
          </p:cNvSpPr>
          <p:nvPr>
            <p:ph idx="1"/>
          </p:nvPr>
        </p:nvSpPr>
        <p:spPr/>
        <p:txBody>
          <a:bodyPr/>
          <a:lstStyle/>
          <a:p>
            <a:r>
              <a:rPr lang="en-GB" dirty="0" smtClean="0"/>
              <a:t>Key priority:</a:t>
            </a:r>
          </a:p>
          <a:p>
            <a:pPr lvl="1"/>
            <a:r>
              <a:rPr lang="en-GB" dirty="0"/>
              <a:t>Excluding unwanted sources: illegal, </a:t>
            </a:r>
            <a:r>
              <a:rPr lang="en-GB" dirty="0" smtClean="0"/>
              <a:t>from conversion</a:t>
            </a:r>
            <a:r>
              <a:rPr lang="en-GB" dirty="0"/>
              <a:t>, </a:t>
            </a:r>
            <a:r>
              <a:rPr lang="en-GB" dirty="0" smtClean="0"/>
              <a:t>genetically modified (GM), High Conservation Values (HCVs), </a:t>
            </a:r>
            <a:r>
              <a:rPr lang="en-GB" dirty="0"/>
              <a:t>social conflicts</a:t>
            </a:r>
          </a:p>
          <a:p>
            <a:pPr lvl="1"/>
            <a:r>
              <a:rPr lang="en-GB" dirty="0"/>
              <a:t>Progressively increase the proportion of certified products</a:t>
            </a:r>
          </a:p>
          <a:p>
            <a:r>
              <a:rPr lang="en-GB" dirty="0" smtClean="0"/>
              <a:t>Prioritisation can be based on:</a:t>
            </a:r>
          </a:p>
          <a:p>
            <a:pPr lvl="1"/>
            <a:r>
              <a:rPr lang="en-GB" dirty="0"/>
              <a:t>Tackling high risk sources/ suppliers</a:t>
            </a:r>
          </a:p>
          <a:p>
            <a:pPr lvl="1"/>
            <a:r>
              <a:rPr lang="en-GB" dirty="0"/>
              <a:t>Tackling products with substantial volume</a:t>
            </a:r>
          </a:p>
          <a:p>
            <a:pPr lvl="1"/>
            <a:r>
              <a:rPr lang="en-GB" dirty="0"/>
              <a:t>Tackling products with substantial profit margin</a:t>
            </a:r>
          </a:p>
          <a:p>
            <a:pPr lvl="1"/>
            <a:r>
              <a:rPr lang="en-GB" dirty="0"/>
              <a:t>Opportunity to get certified, e.g. broken chain of custody</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22</a:t>
            </a:fld>
            <a:endParaRPr lang="zh-TW" altLang="en-US"/>
          </a:p>
        </p:txBody>
      </p:sp>
    </p:spTree>
    <p:extLst>
      <p:ext uri="{BB962C8B-B14F-4D97-AF65-F5344CB8AC3E}">
        <p14:creationId xmlns:p14="http://schemas.microsoft.com/office/powerpoint/2010/main" val="30905615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234" y="1124022"/>
            <a:ext cx="10515600" cy="1325563"/>
          </a:xfrm>
        </p:spPr>
        <p:txBody>
          <a:bodyPr/>
          <a:lstStyle/>
          <a:p>
            <a:r>
              <a:rPr lang="en-GB" dirty="0" smtClean="0">
                <a:solidFill>
                  <a:srgbClr val="006600"/>
                </a:solidFill>
              </a:rPr>
              <a:t>Responsibilities and training</a:t>
            </a:r>
            <a:endParaRPr lang="en-GB" dirty="0">
              <a:solidFill>
                <a:srgbClr val="006600"/>
              </a:solidFill>
            </a:endParaRPr>
          </a:p>
        </p:txBody>
      </p:sp>
      <p:sp>
        <p:nvSpPr>
          <p:cNvPr id="3" name="Content Placeholder 2"/>
          <p:cNvSpPr>
            <a:spLocks noGrp="1"/>
          </p:cNvSpPr>
          <p:nvPr>
            <p:ph idx="1"/>
          </p:nvPr>
        </p:nvSpPr>
        <p:spPr>
          <a:xfrm>
            <a:off x="343348" y="2205570"/>
            <a:ext cx="8229600" cy="4925144"/>
          </a:xfrm>
        </p:spPr>
        <p:txBody>
          <a:bodyPr>
            <a:normAutofit/>
          </a:bodyPr>
          <a:lstStyle/>
          <a:p>
            <a:r>
              <a:rPr lang="en-GB" sz="2400" dirty="0" smtClean="0"/>
              <a:t>Needs </a:t>
            </a:r>
            <a:r>
              <a:rPr lang="en-GB" sz="2400" dirty="0"/>
              <a:t>commitment from senior management</a:t>
            </a:r>
          </a:p>
          <a:p>
            <a:r>
              <a:rPr lang="en-GB" sz="2400" dirty="0"/>
              <a:t>Designate </a:t>
            </a:r>
            <a:r>
              <a:rPr lang="en-GB" sz="2400" dirty="0" smtClean="0"/>
              <a:t>responsibility</a:t>
            </a:r>
            <a:endParaRPr lang="en-GB" sz="2400" dirty="0"/>
          </a:p>
          <a:p>
            <a:pPr lvl="1"/>
            <a:r>
              <a:rPr lang="en-GB" dirty="0"/>
              <a:t>Environment department</a:t>
            </a:r>
          </a:p>
          <a:p>
            <a:pPr lvl="1"/>
            <a:r>
              <a:rPr lang="en-GB" dirty="0"/>
              <a:t>Purchasing department</a:t>
            </a:r>
          </a:p>
          <a:p>
            <a:r>
              <a:rPr lang="en-GB" sz="2400" dirty="0"/>
              <a:t>Unlikely to have all skills needed</a:t>
            </a:r>
          </a:p>
          <a:p>
            <a:pPr lvl="1"/>
            <a:r>
              <a:rPr lang="en-GB" dirty="0"/>
              <a:t>Capacity building</a:t>
            </a:r>
          </a:p>
          <a:p>
            <a:pPr lvl="1"/>
            <a:r>
              <a:rPr lang="en-GB" dirty="0"/>
              <a:t>May require outsourcing</a:t>
            </a:r>
          </a:p>
          <a:p>
            <a:r>
              <a:rPr lang="en-GB" sz="2400" dirty="0"/>
              <a:t>Different skills at different times</a:t>
            </a:r>
          </a:p>
          <a:p>
            <a:pPr lvl="1"/>
            <a:r>
              <a:rPr lang="en-GB" dirty="0"/>
              <a:t>Developing policy and implementation programme</a:t>
            </a:r>
          </a:p>
          <a:p>
            <a:pPr lvl="1"/>
            <a:r>
              <a:rPr lang="en-GB" dirty="0"/>
              <a:t>Reviewing documents and supply chain mapping</a:t>
            </a:r>
          </a:p>
          <a:p>
            <a:pPr lvl="1"/>
            <a:r>
              <a:rPr lang="en-GB" dirty="0"/>
              <a:t>Carrying out assessments/audits of suppliers</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23</a:t>
            </a:fld>
            <a:endParaRPr lang="zh-TW" altLang="en-US"/>
          </a:p>
        </p:txBody>
      </p:sp>
    </p:spTree>
    <p:extLst>
      <p:ext uri="{BB962C8B-B14F-4D97-AF65-F5344CB8AC3E}">
        <p14:creationId xmlns:p14="http://schemas.microsoft.com/office/powerpoint/2010/main" val="11985896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Reporting and monitoring</a:t>
            </a:r>
            <a:endParaRPr lang="en-GB" dirty="0">
              <a:solidFill>
                <a:srgbClr val="006600"/>
              </a:solidFill>
            </a:endParaRPr>
          </a:p>
        </p:txBody>
      </p:sp>
      <p:sp>
        <p:nvSpPr>
          <p:cNvPr id="3" name="Content Placeholder 2"/>
          <p:cNvSpPr>
            <a:spLocks noGrp="1"/>
          </p:cNvSpPr>
          <p:nvPr>
            <p:ph idx="1"/>
          </p:nvPr>
        </p:nvSpPr>
        <p:spPr>
          <a:xfrm>
            <a:off x="343348" y="2149474"/>
            <a:ext cx="8003232" cy="4525963"/>
          </a:xfrm>
        </p:spPr>
        <p:txBody>
          <a:bodyPr>
            <a:normAutofit/>
          </a:bodyPr>
          <a:lstStyle/>
          <a:p>
            <a:pPr marL="347663" indent="-336550"/>
            <a:r>
              <a:rPr lang="en-GB" dirty="0" smtClean="0"/>
              <a:t>Successful implementation of policy requires monitoring of progress against targets</a:t>
            </a:r>
          </a:p>
          <a:p>
            <a:pPr marL="347663" indent="-336550"/>
            <a:r>
              <a:rPr lang="en-GB" dirty="0" smtClean="0"/>
              <a:t>Regular reporting of performance</a:t>
            </a:r>
          </a:p>
          <a:p>
            <a:pPr marL="347663" indent="-336550"/>
            <a:r>
              <a:rPr lang="en-GB" dirty="0" smtClean="0"/>
              <a:t>Regular review of due diligence system</a:t>
            </a:r>
          </a:p>
          <a:p>
            <a:pPr marL="347663" indent="-336550"/>
            <a:r>
              <a:rPr lang="en-GB" dirty="0" smtClean="0"/>
              <a:t>Management review and policy revision</a:t>
            </a:r>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24</a:t>
            </a:fld>
            <a:endParaRPr lang="zh-TW" altLang="en-US"/>
          </a:p>
        </p:txBody>
      </p:sp>
    </p:spTree>
    <p:extLst>
      <p:ext uri="{BB962C8B-B14F-4D97-AF65-F5344CB8AC3E}">
        <p14:creationId xmlns:p14="http://schemas.microsoft.com/office/powerpoint/2010/main" val="17488206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503584" y="1789047"/>
            <a:ext cx="11360429" cy="1901384"/>
          </a:xfrm>
        </p:spPr>
        <p:txBody>
          <a:bodyPr>
            <a:normAutofit/>
          </a:bodyPr>
          <a:lstStyle/>
          <a:p>
            <a:r>
              <a:rPr lang="en-US" dirty="0" smtClean="0">
                <a:cs typeface="Times New Roman" panose="02020603050405020304" pitchFamily="18" charset="0"/>
              </a:rPr>
              <a:t>All omissions, inaccuracies or views expressed in this document do not necessarily represent the views of BMZ. Furthermore changes may have been made to the original material by the conductors of this training. </a:t>
            </a:r>
          </a:p>
          <a:p>
            <a:r>
              <a:rPr lang="en-US" dirty="0" smtClean="0">
                <a:cs typeface="Times New Roman" panose="02020603050405020304" pitchFamily="18" charset="0"/>
              </a:rPr>
              <a:t>The material is available for download </a:t>
            </a:r>
            <a:r>
              <a:rPr lang="en-US" dirty="0">
                <a:cs typeface="Times New Roman" panose="02020603050405020304" pitchFamily="18" charset="0"/>
              </a:rPr>
              <a:t>at </a:t>
            </a:r>
            <a:r>
              <a:rPr lang="en-US" dirty="0">
                <a:solidFill>
                  <a:srgbClr val="C00000"/>
                </a:solidFill>
                <a:cs typeface="Times New Roman" panose="02020603050405020304" pitchFamily="18" charset="0"/>
              </a:rPr>
              <a:t>http://capacity4dev.ec.europa.eu/public-flegt/documents?gterm[0]=</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830997"/>
          </a:xfrm>
          <a:prstGeom prst="rect">
            <a:avLst/>
          </a:prstGeom>
          <a:solidFill>
            <a:schemeClr val="bg1"/>
          </a:solidFill>
        </p:spPr>
        <p:txBody>
          <a:bodyPr wrap="square" rtlCol="0">
            <a:spAutoFit/>
          </a:bodyPr>
          <a:lstStyle/>
          <a:p>
            <a:r>
              <a:rPr lang="en-US" sz="2400" dirty="0" smtClean="0">
                <a:solidFill>
                  <a:prstClr val="black"/>
                </a:solidFill>
                <a:cs typeface="Times New Roman" panose="02020603050405020304" pitchFamily="18" charset="0"/>
              </a:rPr>
              <a:t>The </a:t>
            </a:r>
            <a:r>
              <a:rPr lang="en-US" sz="2400" dirty="0">
                <a:solidFill>
                  <a:prstClr val="black"/>
                </a:solidFill>
                <a:cs typeface="Times New Roman" panose="02020603050405020304" pitchFamily="18" charset="0"/>
              </a:rPr>
              <a:t>development of this training material was financed by the </a:t>
            </a:r>
            <a:endParaRPr lang="en-US" sz="2400" dirty="0" smtClean="0">
              <a:solidFill>
                <a:prstClr val="black"/>
              </a:solidFill>
              <a:cs typeface="Times New Roman" panose="02020603050405020304" pitchFamily="18" charset="0"/>
            </a:endParaRPr>
          </a:p>
          <a:p>
            <a:r>
              <a:rPr lang="en-US" sz="2400" dirty="0" smtClean="0">
                <a:solidFill>
                  <a:prstClr val="black"/>
                </a:solidFill>
                <a:cs typeface="Times New Roman" panose="02020603050405020304" pitchFamily="18" charset="0"/>
              </a:rPr>
              <a:t>German </a:t>
            </a:r>
            <a:r>
              <a:rPr lang="en-US" sz="2400" dirty="0">
                <a:solidFill>
                  <a:prstClr val="black"/>
                </a:solidFill>
                <a:cs typeface="Times New Roman" panose="02020603050405020304" pitchFamily="18" charset="0"/>
              </a:rPr>
              <a:t>Ministry for Economic Cooperation and Development (BMZ</a:t>
            </a:r>
            <a:r>
              <a:rPr lang="en-US" sz="2400" dirty="0" smtClean="0">
                <a:solidFill>
                  <a:prstClr val="black"/>
                </a:solidFill>
                <a:cs typeface="Times New Roman" panose="02020603050405020304" pitchFamily="18" charset="0"/>
              </a:rPr>
              <a:t>)</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48558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a:stCxn id="5" idx="2"/>
          </p:cNvCxnSpPr>
          <p:nvPr/>
        </p:nvCxnSpPr>
        <p:spPr bwMode="auto">
          <a:xfrm>
            <a:off x="1590329" y="2968698"/>
            <a:ext cx="0" cy="537155"/>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4" name="Straight Connector 13"/>
          <p:cNvCxnSpPr>
            <a:stCxn id="7" idx="2"/>
          </p:cNvCxnSpPr>
          <p:nvPr/>
        </p:nvCxnSpPr>
        <p:spPr bwMode="auto">
          <a:xfrm>
            <a:off x="6013873" y="2996952"/>
            <a:ext cx="0" cy="681171"/>
          </a:xfrm>
          <a:prstGeom prst="line">
            <a:avLst/>
          </a:prstGeom>
          <a:solidFill>
            <a:schemeClr val="accent1"/>
          </a:solidFill>
          <a:ln w="38100" cap="flat" cmpd="sng" algn="ctr">
            <a:solidFill>
              <a:schemeClr val="tx1"/>
            </a:solidFill>
            <a:prstDash val="solid"/>
            <a:round/>
            <a:headEnd type="none" w="med" len="med"/>
            <a:tailEnd type="none" w="med" len="med"/>
          </a:ln>
          <a:effectLst/>
        </p:spPr>
      </p:cxnSp>
      <p:sp>
        <p:nvSpPr>
          <p:cNvPr id="2" name="Title 1"/>
          <p:cNvSpPr>
            <a:spLocks noGrp="1"/>
          </p:cNvSpPr>
          <p:nvPr>
            <p:ph type="title"/>
          </p:nvPr>
        </p:nvSpPr>
        <p:spPr/>
        <p:txBody>
          <a:bodyPr/>
          <a:lstStyle/>
          <a:p>
            <a:r>
              <a:rPr lang="en-GB" dirty="0" smtClean="0">
                <a:solidFill>
                  <a:srgbClr val="006600"/>
                </a:solidFill>
              </a:rPr>
              <a:t>Implementation programme</a:t>
            </a:r>
            <a:endParaRPr lang="en-GB" dirty="0">
              <a:solidFill>
                <a:srgbClr val="006600"/>
              </a:solidFill>
            </a:endParaRPr>
          </a:p>
        </p:txBody>
      </p:sp>
      <p:sp>
        <p:nvSpPr>
          <p:cNvPr id="4" name="TextBox 3"/>
          <p:cNvSpPr txBox="1"/>
          <p:nvPr/>
        </p:nvSpPr>
        <p:spPr>
          <a:xfrm>
            <a:off x="343348" y="3429000"/>
            <a:ext cx="3168352" cy="2123658"/>
          </a:xfrm>
          <a:prstGeom prst="rect">
            <a:avLst/>
          </a:prstGeom>
          <a:solidFill>
            <a:schemeClr val="accent1">
              <a:lumMod val="60000"/>
              <a:lumOff val="40000"/>
            </a:schemeClr>
          </a:solidFill>
          <a:ln>
            <a:solidFill>
              <a:schemeClr val="bg1"/>
            </a:solidFill>
          </a:ln>
        </p:spPr>
        <p:txBody>
          <a:bodyPr wrap="square" rtlCol="0">
            <a:spAutoFit/>
          </a:bodyPr>
          <a:lstStyle/>
          <a:p>
            <a:r>
              <a:rPr lang="en-GB" sz="2200" dirty="0"/>
              <a:t>D</a:t>
            </a:r>
            <a:r>
              <a:rPr lang="en-GB" sz="2200" dirty="0" smtClean="0"/>
              <a:t>ue </a:t>
            </a:r>
            <a:r>
              <a:rPr lang="en-GB" sz="2200" dirty="0"/>
              <a:t>diligence system:</a:t>
            </a:r>
          </a:p>
          <a:p>
            <a:pPr marL="457200" indent="-457200">
              <a:buFont typeface="+mj-lt"/>
              <a:buAutoNum type="arabicPeriod"/>
            </a:pPr>
            <a:r>
              <a:rPr lang="en-GB" sz="2200" dirty="0"/>
              <a:t>Collection of information</a:t>
            </a:r>
          </a:p>
          <a:p>
            <a:pPr marL="457200" indent="-457200">
              <a:buFont typeface="+mj-lt"/>
              <a:buAutoNum type="arabicPeriod"/>
            </a:pPr>
            <a:r>
              <a:rPr lang="en-GB" sz="2200" dirty="0"/>
              <a:t>Risk assessment procedure</a:t>
            </a:r>
          </a:p>
          <a:p>
            <a:pPr marL="457200" indent="-457200">
              <a:buFont typeface="+mj-lt"/>
              <a:buAutoNum type="arabicPeriod"/>
            </a:pPr>
            <a:r>
              <a:rPr lang="en-GB" sz="2200" dirty="0"/>
              <a:t>Mitigation measures</a:t>
            </a:r>
          </a:p>
        </p:txBody>
      </p:sp>
      <p:sp>
        <p:nvSpPr>
          <p:cNvPr id="5" name="TextBox 4"/>
          <p:cNvSpPr txBox="1"/>
          <p:nvPr/>
        </p:nvSpPr>
        <p:spPr>
          <a:xfrm>
            <a:off x="438201" y="2137701"/>
            <a:ext cx="2304256" cy="830997"/>
          </a:xfrm>
          <a:prstGeom prst="rect">
            <a:avLst/>
          </a:prstGeom>
          <a:solidFill>
            <a:schemeClr val="accent1">
              <a:lumMod val="60000"/>
              <a:lumOff val="40000"/>
            </a:schemeClr>
          </a:solidFill>
          <a:ln>
            <a:solidFill>
              <a:schemeClr val="bg1"/>
            </a:solidFill>
          </a:ln>
        </p:spPr>
        <p:txBody>
          <a:bodyPr wrap="square" rtlCol="0">
            <a:spAutoFit/>
          </a:bodyPr>
          <a:lstStyle/>
          <a:p>
            <a:pPr algn="ctr"/>
            <a:r>
              <a:rPr lang="en-GB" sz="2400" dirty="0"/>
              <a:t>Working with suppliers</a:t>
            </a:r>
          </a:p>
        </p:txBody>
      </p:sp>
      <p:sp>
        <p:nvSpPr>
          <p:cNvPr id="6" name="TextBox 5"/>
          <p:cNvSpPr txBox="1"/>
          <p:nvPr/>
        </p:nvSpPr>
        <p:spPr>
          <a:xfrm>
            <a:off x="4663828" y="3434225"/>
            <a:ext cx="2808312" cy="1785104"/>
          </a:xfrm>
          <a:prstGeom prst="rect">
            <a:avLst/>
          </a:prstGeom>
          <a:solidFill>
            <a:schemeClr val="accent1">
              <a:lumMod val="60000"/>
              <a:lumOff val="40000"/>
            </a:schemeClr>
          </a:solidFill>
          <a:ln>
            <a:solidFill>
              <a:schemeClr val="bg1"/>
            </a:solidFill>
          </a:ln>
        </p:spPr>
        <p:txBody>
          <a:bodyPr wrap="square" rtlCol="0">
            <a:spAutoFit/>
          </a:bodyPr>
          <a:lstStyle/>
          <a:p>
            <a:pPr marL="457200" indent="-457200">
              <a:buFont typeface="+mj-lt"/>
              <a:buAutoNum type="arabicPeriod" startAt="4"/>
            </a:pPr>
            <a:r>
              <a:rPr lang="en-GB" sz="2200" dirty="0"/>
              <a:t>Setting priorities</a:t>
            </a:r>
          </a:p>
          <a:p>
            <a:pPr marL="457200" indent="-457200">
              <a:buFont typeface="+mj-lt"/>
              <a:buAutoNum type="arabicPeriod" startAt="4"/>
            </a:pPr>
            <a:r>
              <a:rPr lang="en-GB" sz="2200" dirty="0"/>
              <a:t>Responsibilities and training</a:t>
            </a:r>
          </a:p>
          <a:p>
            <a:pPr marL="457200" indent="-457200">
              <a:buFont typeface="+mj-lt"/>
              <a:buAutoNum type="arabicPeriod" startAt="4"/>
            </a:pPr>
            <a:r>
              <a:rPr lang="en-GB" sz="2200" dirty="0"/>
              <a:t>Reporting and monitoring</a:t>
            </a:r>
          </a:p>
        </p:txBody>
      </p:sp>
      <p:sp>
        <p:nvSpPr>
          <p:cNvPr id="7" name="TextBox 6"/>
          <p:cNvSpPr txBox="1"/>
          <p:nvPr/>
        </p:nvSpPr>
        <p:spPr>
          <a:xfrm>
            <a:off x="4645721" y="2165955"/>
            <a:ext cx="2736304" cy="830997"/>
          </a:xfrm>
          <a:prstGeom prst="rect">
            <a:avLst/>
          </a:prstGeom>
          <a:solidFill>
            <a:schemeClr val="accent1">
              <a:lumMod val="60000"/>
              <a:lumOff val="40000"/>
            </a:schemeClr>
          </a:solidFill>
          <a:ln>
            <a:solidFill>
              <a:schemeClr val="bg1"/>
            </a:solidFill>
          </a:ln>
        </p:spPr>
        <p:txBody>
          <a:bodyPr wrap="square" rtlCol="0">
            <a:spAutoFit/>
          </a:bodyPr>
          <a:lstStyle/>
          <a:p>
            <a:pPr algn="ctr"/>
            <a:r>
              <a:rPr lang="en-GB" sz="2400" dirty="0"/>
              <a:t>Internal procedure/protocol</a:t>
            </a:r>
          </a:p>
        </p:txBody>
      </p:sp>
      <p:cxnSp>
        <p:nvCxnSpPr>
          <p:cNvPr id="18" name="Straight Arrow Connector 17"/>
          <p:cNvCxnSpPr/>
          <p:nvPr/>
        </p:nvCxnSpPr>
        <p:spPr bwMode="auto">
          <a:xfrm>
            <a:off x="3026914" y="2566595"/>
            <a:ext cx="1296144" cy="0"/>
          </a:xfrm>
          <a:prstGeom prst="straightConnector1">
            <a:avLst/>
          </a:prstGeom>
          <a:solidFill>
            <a:schemeClr val="accent1"/>
          </a:solidFill>
          <a:ln w="38100" cap="flat" cmpd="sng" algn="ctr">
            <a:solidFill>
              <a:schemeClr val="tx1"/>
            </a:solidFill>
            <a:prstDash val="solid"/>
            <a:round/>
            <a:headEnd type="arrow"/>
            <a:tailEnd type="arrow"/>
          </a:ln>
          <a:effectLst/>
        </p:spPr>
      </p:cxnSp>
      <p:sp>
        <p:nvSpPr>
          <p:cNvPr id="8" name="Oval 7"/>
          <p:cNvSpPr/>
          <p:nvPr/>
        </p:nvSpPr>
        <p:spPr>
          <a:xfrm>
            <a:off x="96552" y="3318235"/>
            <a:ext cx="3212706" cy="240765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1055440" y="5902194"/>
            <a:ext cx="1512168" cy="646331"/>
          </a:xfrm>
          <a:prstGeom prst="rect">
            <a:avLst/>
          </a:prstGeom>
          <a:solidFill>
            <a:schemeClr val="accent3">
              <a:lumMod val="60000"/>
              <a:lumOff val="40000"/>
            </a:schemeClr>
          </a:solidFill>
          <a:ln w="34925">
            <a:solidFill>
              <a:srgbClr val="92D050"/>
            </a:solidFill>
          </a:ln>
        </p:spPr>
        <p:txBody>
          <a:bodyPr wrap="square" rtlCol="0">
            <a:spAutoFit/>
          </a:bodyPr>
          <a:lstStyle/>
          <a:p>
            <a:pPr algn="ctr"/>
            <a:r>
              <a:rPr lang="en-GB" dirty="0"/>
              <a:t>Requirements of EU TR</a:t>
            </a:r>
          </a:p>
        </p:txBody>
      </p:sp>
      <p:sp>
        <p:nvSpPr>
          <p:cNvPr id="15" name="TextBox 14"/>
          <p:cNvSpPr txBox="1"/>
          <p:nvPr/>
        </p:nvSpPr>
        <p:spPr>
          <a:xfrm>
            <a:off x="5339916" y="5810490"/>
            <a:ext cx="1512168" cy="923330"/>
          </a:xfrm>
          <a:prstGeom prst="rect">
            <a:avLst/>
          </a:prstGeom>
          <a:solidFill>
            <a:schemeClr val="accent3">
              <a:lumMod val="60000"/>
              <a:lumOff val="40000"/>
            </a:schemeClr>
          </a:solidFill>
          <a:ln w="34925">
            <a:solidFill>
              <a:srgbClr val="92D050"/>
            </a:solidFill>
          </a:ln>
        </p:spPr>
        <p:txBody>
          <a:bodyPr wrap="square" rtlCol="0">
            <a:spAutoFit/>
          </a:bodyPr>
          <a:lstStyle/>
          <a:p>
            <a:pPr algn="ctr"/>
            <a:r>
              <a:rPr lang="en-GB" dirty="0"/>
              <a:t>Go beyond requirements of TR</a:t>
            </a:r>
          </a:p>
        </p:txBody>
      </p:sp>
      <p:sp>
        <p:nvSpPr>
          <p:cNvPr id="11" name="Oval 10"/>
          <p:cNvSpPr/>
          <p:nvPr/>
        </p:nvSpPr>
        <p:spPr>
          <a:xfrm>
            <a:off x="4358543" y="3205562"/>
            <a:ext cx="3310660" cy="240765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3</a:t>
            </a:fld>
            <a:endParaRPr lang="zh-TW" altLang="en-US"/>
          </a:p>
        </p:txBody>
      </p:sp>
    </p:spTree>
    <p:extLst>
      <p:ext uri="{BB962C8B-B14F-4D97-AF65-F5344CB8AC3E}">
        <p14:creationId xmlns:p14="http://schemas.microsoft.com/office/powerpoint/2010/main" val="2147062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5"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4"/>
          <p:cNvSpPr>
            <a:spLocks noGrp="1" noChangeArrowheads="1"/>
          </p:cNvSpPr>
          <p:nvPr>
            <p:ph type="title"/>
          </p:nvPr>
        </p:nvSpPr>
        <p:spPr/>
        <p:txBody>
          <a:bodyPr/>
          <a:lstStyle/>
          <a:p>
            <a:r>
              <a:rPr lang="en-US" dirty="0" smtClean="0">
                <a:solidFill>
                  <a:srgbClr val="006600"/>
                </a:solidFill>
              </a:rPr>
              <a:t>Starting a due diligence system: collecting baseline information</a:t>
            </a:r>
          </a:p>
        </p:txBody>
      </p:sp>
      <p:sp>
        <p:nvSpPr>
          <p:cNvPr id="5124" name="Rectangle 15"/>
          <p:cNvSpPr>
            <a:spLocks noGrp="1" noChangeArrowheads="1"/>
          </p:cNvSpPr>
          <p:nvPr>
            <p:ph idx="1"/>
          </p:nvPr>
        </p:nvSpPr>
        <p:spPr/>
        <p:txBody>
          <a:bodyPr>
            <a:normAutofit/>
          </a:bodyPr>
          <a:lstStyle/>
          <a:p>
            <a:r>
              <a:rPr lang="en-US" dirty="0" smtClean="0"/>
              <a:t>Start with many unknown sources</a:t>
            </a:r>
          </a:p>
          <a:p>
            <a:r>
              <a:rPr lang="en-US" dirty="0" smtClean="0"/>
              <a:t>Typically use supplier questionnaire</a:t>
            </a:r>
          </a:p>
          <a:p>
            <a:pPr lvl="1"/>
            <a:r>
              <a:rPr lang="en-US" dirty="0" smtClean="0"/>
              <a:t>Obtain product information: species and country of harvest</a:t>
            </a:r>
          </a:p>
          <a:p>
            <a:pPr lvl="1"/>
            <a:r>
              <a:rPr lang="en-US" dirty="0" smtClean="0"/>
              <a:t>Identify issues relating to legality</a:t>
            </a:r>
          </a:p>
          <a:p>
            <a:pPr lvl="1"/>
            <a:r>
              <a:rPr lang="en-US" dirty="0" smtClean="0"/>
              <a:t>Determine level of risk</a:t>
            </a:r>
          </a:p>
          <a:p>
            <a:pPr lvl="1"/>
            <a:r>
              <a:rPr lang="en-US" dirty="0" smtClean="0"/>
              <a:t>Clarify traceability to the point of sale</a:t>
            </a:r>
          </a:p>
          <a:p>
            <a:r>
              <a:rPr lang="en-US" dirty="0" smtClean="0"/>
              <a:t>Supplier visits: verify internal system and timber sourcing</a:t>
            </a: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4</a:t>
            </a:fld>
            <a:endParaRPr lang="zh-TW" altLang="en-US"/>
          </a:p>
        </p:txBody>
      </p:sp>
    </p:spTree>
    <p:extLst>
      <p:ext uri="{BB962C8B-B14F-4D97-AF65-F5344CB8AC3E}">
        <p14:creationId xmlns:p14="http://schemas.microsoft.com/office/powerpoint/2010/main" val="37129221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38548" y="-59426"/>
            <a:ext cx="12230548" cy="6858000"/>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graphicFrame>
        <p:nvGraphicFramePr>
          <p:cNvPr id="6151" name="Object 3"/>
          <p:cNvGraphicFramePr>
            <a:graphicFrameLocks noChangeAspect="1"/>
          </p:cNvGraphicFramePr>
          <p:nvPr>
            <p:extLst>
              <p:ext uri="{D42A27DB-BD31-4B8C-83A1-F6EECF244321}">
                <p14:modId xmlns:p14="http://schemas.microsoft.com/office/powerpoint/2010/main" val="120051822"/>
              </p:ext>
            </p:extLst>
          </p:nvPr>
        </p:nvGraphicFramePr>
        <p:xfrm>
          <a:off x="408894" y="159199"/>
          <a:ext cx="4513263" cy="6669088"/>
        </p:xfrm>
        <a:graphic>
          <a:graphicData uri="http://schemas.openxmlformats.org/presentationml/2006/ole">
            <mc:AlternateContent xmlns:mc="http://schemas.openxmlformats.org/markup-compatibility/2006">
              <mc:Choice xmlns:v="urn:schemas-microsoft-com:vml" Requires="v">
                <p:oleObj spid="_x0000_s1066" name="Document" r:id="rId3" imgW="5439603" imgH="8035655" progId="Word.Document.8">
                  <p:embed/>
                </p:oleObj>
              </mc:Choice>
              <mc:Fallback>
                <p:oleObj name="Document" r:id="rId3" imgW="5439603" imgH="8035655"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894" y="159199"/>
                        <a:ext cx="4513263" cy="66690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4979876" y="2353810"/>
            <a:ext cx="2232248" cy="646331"/>
          </a:xfrm>
          <a:prstGeom prst="rect">
            <a:avLst/>
          </a:prstGeom>
          <a:noFill/>
        </p:spPr>
        <p:txBody>
          <a:bodyPr wrap="square" rtlCol="0">
            <a:spAutoFit/>
          </a:bodyPr>
          <a:lstStyle/>
          <a:p>
            <a:r>
              <a:rPr lang="en-GB" dirty="0"/>
              <a:t>Example: supplier questionnaire</a:t>
            </a: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5</a:t>
            </a:fld>
            <a:endParaRPr lang="zh-TW" altLang="en-US"/>
          </a:p>
        </p:txBody>
      </p:sp>
    </p:spTree>
    <p:extLst>
      <p:ext uri="{BB962C8B-B14F-4D97-AF65-F5344CB8AC3E}">
        <p14:creationId xmlns:p14="http://schemas.microsoft.com/office/powerpoint/2010/main" val="41129476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70018"/>
            <a:ext cx="9144000" cy="1143000"/>
          </a:xfrm>
        </p:spPr>
        <p:txBody>
          <a:bodyPr>
            <a:normAutofit/>
          </a:bodyPr>
          <a:lstStyle/>
          <a:p>
            <a:r>
              <a:rPr lang="en-GB" dirty="0" smtClean="0">
                <a:solidFill>
                  <a:srgbClr val="006600"/>
                </a:solidFill>
              </a:rPr>
              <a:t>Collection of information from suppliers</a:t>
            </a:r>
            <a:endParaRPr lang="en-GB" dirty="0">
              <a:solidFill>
                <a:srgbClr val="006600"/>
              </a:solidFill>
            </a:endParaRPr>
          </a:p>
        </p:txBody>
      </p:sp>
      <p:sp>
        <p:nvSpPr>
          <p:cNvPr id="3" name="Content Placeholder 2"/>
          <p:cNvSpPr>
            <a:spLocks noGrp="1"/>
          </p:cNvSpPr>
          <p:nvPr>
            <p:ph idx="1"/>
          </p:nvPr>
        </p:nvSpPr>
        <p:spPr/>
        <p:txBody>
          <a:bodyPr>
            <a:normAutofit/>
          </a:bodyPr>
          <a:lstStyle/>
          <a:p>
            <a:r>
              <a:rPr lang="en-GB" dirty="0"/>
              <a:t>Two types of information to demonstrate legality and/or sustainability</a:t>
            </a:r>
          </a:p>
          <a:p>
            <a:pPr lvl="1"/>
            <a:r>
              <a:rPr lang="en-GB" dirty="0"/>
              <a:t>Forest source of products</a:t>
            </a:r>
          </a:p>
          <a:p>
            <a:pPr lvl="1"/>
            <a:r>
              <a:rPr lang="en-GB" dirty="0"/>
              <a:t>Traceability from forest source through the supply chain</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6</a:t>
            </a:fld>
            <a:endParaRPr lang="zh-TW" altLang="en-US"/>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98320" y="4332718"/>
            <a:ext cx="8869680" cy="1100328"/>
          </a:xfrm>
          <a:prstGeom prst="rect">
            <a:avLst/>
          </a:prstGeom>
        </p:spPr>
      </p:pic>
      <p:sp>
        <p:nvSpPr>
          <p:cNvPr id="7" name="TextBox 6"/>
          <p:cNvSpPr txBox="1"/>
          <p:nvPr/>
        </p:nvSpPr>
        <p:spPr>
          <a:xfrm>
            <a:off x="3359696" y="5749585"/>
            <a:ext cx="6535638" cy="584775"/>
          </a:xfrm>
          <a:prstGeom prst="rect">
            <a:avLst/>
          </a:prstGeom>
          <a:noFill/>
        </p:spPr>
        <p:txBody>
          <a:bodyPr wrap="square" rtlCol="0">
            <a:spAutoFit/>
          </a:bodyPr>
          <a:lstStyle/>
          <a:p>
            <a:pPr algn="ctr"/>
            <a:r>
              <a:rPr lang="en-GB" sz="1600" dirty="0"/>
              <a:t>Are the controls in place to ensure that the timber is from legal forest and hasn’t been mixed with or substituted by other material?</a:t>
            </a:r>
          </a:p>
        </p:txBody>
      </p:sp>
      <p:sp>
        <p:nvSpPr>
          <p:cNvPr id="8" name="TextBox 7"/>
          <p:cNvSpPr txBox="1"/>
          <p:nvPr/>
        </p:nvSpPr>
        <p:spPr>
          <a:xfrm>
            <a:off x="1538796" y="5689157"/>
            <a:ext cx="1872208" cy="584775"/>
          </a:xfrm>
          <a:prstGeom prst="rect">
            <a:avLst/>
          </a:prstGeom>
          <a:noFill/>
        </p:spPr>
        <p:txBody>
          <a:bodyPr wrap="square" rtlCol="0">
            <a:spAutoFit/>
          </a:bodyPr>
          <a:lstStyle/>
          <a:p>
            <a:pPr algn="ctr"/>
            <a:r>
              <a:rPr lang="en-GB" sz="1600" dirty="0"/>
              <a:t>Is the forest </a:t>
            </a:r>
            <a:br>
              <a:rPr lang="en-GB" sz="1600" dirty="0"/>
            </a:br>
            <a:r>
              <a:rPr lang="en-GB" sz="1600" dirty="0"/>
              <a:t>managed legally</a:t>
            </a:r>
          </a:p>
        </p:txBody>
      </p:sp>
      <p:sp>
        <p:nvSpPr>
          <p:cNvPr id="9" name="Right Arrow 8"/>
          <p:cNvSpPr/>
          <p:nvPr/>
        </p:nvSpPr>
        <p:spPr>
          <a:xfrm rot="5400000">
            <a:off x="2328883" y="5433869"/>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ight Arrow 9"/>
          <p:cNvSpPr/>
          <p:nvPr/>
        </p:nvSpPr>
        <p:spPr>
          <a:xfrm rot="16200000">
            <a:off x="3418862" y="5427064"/>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ight Arrow 10"/>
          <p:cNvSpPr/>
          <p:nvPr/>
        </p:nvSpPr>
        <p:spPr>
          <a:xfrm rot="16200000">
            <a:off x="9594460" y="5430402"/>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3392864" y="3963950"/>
            <a:ext cx="6535638" cy="338554"/>
          </a:xfrm>
          <a:prstGeom prst="rect">
            <a:avLst/>
          </a:prstGeom>
          <a:noFill/>
        </p:spPr>
        <p:txBody>
          <a:bodyPr wrap="square" rtlCol="0">
            <a:spAutoFit/>
          </a:bodyPr>
          <a:lstStyle/>
          <a:p>
            <a:pPr algn="ctr"/>
            <a:r>
              <a:rPr lang="en-GB" sz="1600" dirty="0"/>
              <a:t>Supply Chain Control</a:t>
            </a:r>
          </a:p>
        </p:txBody>
      </p:sp>
      <p:sp>
        <p:nvSpPr>
          <p:cNvPr id="13" name="TextBox 12"/>
          <p:cNvSpPr txBox="1"/>
          <p:nvPr/>
        </p:nvSpPr>
        <p:spPr>
          <a:xfrm>
            <a:off x="1559496" y="3756234"/>
            <a:ext cx="1872208" cy="584775"/>
          </a:xfrm>
          <a:prstGeom prst="rect">
            <a:avLst/>
          </a:prstGeom>
          <a:noFill/>
        </p:spPr>
        <p:txBody>
          <a:bodyPr wrap="square" rtlCol="0">
            <a:spAutoFit/>
          </a:bodyPr>
          <a:lstStyle/>
          <a:p>
            <a:pPr algn="ctr"/>
            <a:r>
              <a:rPr lang="en-GB" sz="1600" dirty="0"/>
              <a:t>Forest </a:t>
            </a:r>
            <a:br>
              <a:rPr lang="en-GB" sz="1600" dirty="0"/>
            </a:br>
            <a:r>
              <a:rPr lang="en-GB" sz="1600" dirty="0"/>
              <a:t>Management</a:t>
            </a:r>
          </a:p>
        </p:txBody>
      </p:sp>
    </p:spTree>
    <p:extLst>
      <p:ext uri="{BB962C8B-B14F-4D97-AF65-F5344CB8AC3E}">
        <p14:creationId xmlns:p14="http://schemas.microsoft.com/office/powerpoint/2010/main" val="42547879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006600"/>
                </a:solidFill>
              </a:rPr>
              <a:t>Assessing baseline information: what evidence is available?</a:t>
            </a:r>
            <a:endParaRPr lang="en-GB" dirty="0">
              <a:solidFill>
                <a:srgbClr val="006600"/>
              </a:solidFill>
            </a:endParaRPr>
          </a:p>
        </p:txBody>
      </p:sp>
      <p:sp>
        <p:nvSpPr>
          <p:cNvPr id="3" name="Content Placeholder 2"/>
          <p:cNvSpPr>
            <a:spLocks noGrp="1"/>
          </p:cNvSpPr>
          <p:nvPr>
            <p:ph idx="1"/>
          </p:nvPr>
        </p:nvSpPr>
        <p:spPr/>
        <p:txBody>
          <a:bodyPr/>
          <a:lstStyle/>
          <a:p>
            <a:r>
              <a:rPr lang="en-GB" dirty="0" smtClean="0"/>
              <a:t>Types of evidence</a:t>
            </a:r>
          </a:p>
          <a:p>
            <a:pPr lvl="1"/>
            <a:r>
              <a:rPr lang="en-GB" dirty="0"/>
              <a:t>Label or declaration under authority of </a:t>
            </a:r>
            <a:r>
              <a:rPr lang="en-GB" dirty="0" smtClean="0"/>
              <a:t>third</a:t>
            </a:r>
            <a:r>
              <a:rPr lang="en-GB" dirty="0" smtClean="0">
                <a:solidFill>
                  <a:srgbClr val="FF0000"/>
                </a:solidFill>
              </a:rPr>
              <a:t> </a:t>
            </a:r>
            <a:r>
              <a:rPr lang="en-GB" dirty="0" smtClean="0"/>
              <a:t>party </a:t>
            </a:r>
            <a:r>
              <a:rPr lang="en-GB" dirty="0"/>
              <a:t>verification, e.g. forest certification schemes</a:t>
            </a:r>
          </a:p>
          <a:p>
            <a:pPr lvl="1"/>
            <a:r>
              <a:rPr lang="en-GB" dirty="0"/>
              <a:t>Individual verification of supplier’s claim</a:t>
            </a:r>
          </a:p>
          <a:p>
            <a:pPr lvl="1"/>
            <a:r>
              <a:rPr lang="en-GB" dirty="0"/>
              <a:t>Combination of the above, e.g. supplier is sourcing from a certificate holder (broken chain of custody)</a:t>
            </a:r>
          </a:p>
        </p:txBody>
      </p:sp>
      <p:pic>
        <p:nvPicPr>
          <p:cNvPr id="20483" name="Picture 3" descr="C:\Users\joyce77\AppData\Local\Microsoft\Windows\Temporary Internet Files\Content.IE5\8OWQMTM1\MC900434832[1].png"/>
          <p:cNvPicPr>
            <a:picLocks noChangeAspect="1" noChangeArrowheads="1"/>
          </p:cNvPicPr>
          <p:nvPr/>
        </p:nvPicPr>
        <p:blipFill>
          <a:blip r:embed="rId3" cstate="print"/>
          <a:srcRect/>
          <a:stretch>
            <a:fillRect/>
          </a:stretch>
        </p:blipFill>
        <p:spPr bwMode="auto">
          <a:xfrm>
            <a:off x="8184356" y="4019544"/>
            <a:ext cx="2674591" cy="2674591"/>
          </a:xfrm>
          <a:prstGeom prst="rect">
            <a:avLst/>
          </a:prstGeom>
          <a:noFill/>
        </p:spPr>
      </p:pic>
      <p:sp>
        <p:nvSpPr>
          <p:cNvPr id="4" name="Slide Number Placeholder 3"/>
          <p:cNvSpPr>
            <a:spLocks noGrp="1"/>
          </p:cNvSpPr>
          <p:nvPr>
            <p:ph type="sldNum" sz="quarter" idx="12"/>
          </p:nvPr>
        </p:nvSpPr>
        <p:spPr/>
        <p:txBody>
          <a:bodyPr/>
          <a:lstStyle/>
          <a:p>
            <a:fld id="{A4CE05BE-1510-4BF9-B87A-E3BAF5EBDA19}" type="slidenum">
              <a:rPr lang="zh-TW" altLang="en-US" smtClean="0"/>
              <a:t>7</a:t>
            </a:fld>
            <a:endParaRPr lang="zh-TW" altLang="en-US"/>
          </a:p>
        </p:txBody>
      </p:sp>
    </p:spTree>
    <p:extLst>
      <p:ext uri="{BB962C8B-B14F-4D97-AF65-F5344CB8AC3E}">
        <p14:creationId xmlns:p14="http://schemas.microsoft.com/office/powerpoint/2010/main" val="21393930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Examples of evidence</a:t>
            </a:r>
            <a:endParaRPr lang="en-GB" dirty="0">
              <a:solidFill>
                <a:srgbClr val="006600"/>
              </a:solidFill>
            </a:endParaRPr>
          </a:p>
        </p:txBody>
      </p:sp>
      <p:sp>
        <p:nvSpPr>
          <p:cNvPr id="3" name="Content Placeholder 2"/>
          <p:cNvSpPr>
            <a:spLocks noGrp="1"/>
          </p:cNvSpPr>
          <p:nvPr>
            <p:ph idx="1"/>
          </p:nvPr>
        </p:nvSpPr>
        <p:spPr/>
        <p:txBody>
          <a:bodyPr>
            <a:normAutofit lnSpcReduction="10000"/>
          </a:bodyPr>
          <a:lstStyle/>
          <a:p>
            <a:r>
              <a:rPr lang="en-GB" dirty="0" smtClean="0"/>
              <a:t>Certificate of forest certification schemes </a:t>
            </a:r>
            <a:br>
              <a:rPr lang="en-GB" dirty="0" smtClean="0"/>
            </a:br>
            <a:r>
              <a:rPr lang="en-GB" dirty="0" smtClean="0"/>
              <a:t>(e.g</a:t>
            </a:r>
            <a:r>
              <a:rPr lang="en-GB" smtClean="0"/>
              <a:t>. </a:t>
            </a:r>
            <a:r>
              <a:rPr lang="en-GB" smtClean="0"/>
              <a:t>FSC</a:t>
            </a:r>
            <a:r>
              <a:rPr lang="de-DE" smtClean="0"/>
              <a:t>®</a:t>
            </a:r>
            <a:r>
              <a:rPr lang="en-GB" dirty="0" smtClean="0"/>
              <a:t>, PEFC) or legality verification schemes (e.g. Rainforest Alliance’s Verification of Legal Compliance)</a:t>
            </a:r>
          </a:p>
          <a:p>
            <a:r>
              <a:rPr lang="en-GB" dirty="0" smtClean="0"/>
              <a:t>Harvesting licence</a:t>
            </a:r>
          </a:p>
          <a:p>
            <a:r>
              <a:rPr lang="en-GB" dirty="0" smtClean="0"/>
              <a:t>Approved forest management plan</a:t>
            </a:r>
          </a:p>
          <a:p>
            <a:r>
              <a:rPr lang="en-GB" dirty="0" smtClean="0"/>
              <a:t>Removal pass</a:t>
            </a:r>
          </a:p>
          <a:p>
            <a:r>
              <a:rPr lang="en-GB" dirty="0" smtClean="0"/>
              <a:t>Invoices</a:t>
            </a:r>
          </a:p>
          <a:p>
            <a:r>
              <a:rPr lang="en-GB" dirty="0" smtClean="0"/>
              <a:t>Delivery notes</a:t>
            </a:r>
            <a:endParaRPr lang="en-GB" dirty="0"/>
          </a:p>
        </p:txBody>
      </p:sp>
      <p:sp>
        <p:nvSpPr>
          <p:cNvPr id="6" name="Slide Number Placeholder 5"/>
          <p:cNvSpPr>
            <a:spLocks noGrp="1"/>
          </p:cNvSpPr>
          <p:nvPr>
            <p:ph type="sldNum" sz="quarter" idx="12"/>
          </p:nvPr>
        </p:nvSpPr>
        <p:spPr/>
        <p:txBody>
          <a:bodyPr/>
          <a:lstStyle/>
          <a:p>
            <a:fld id="{A4CE05BE-1510-4BF9-B87A-E3BAF5EBDA19}" type="slidenum">
              <a:rPr lang="zh-TW" altLang="en-US" smtClean="0"/>
              <a:t>8</a:t>
            </a:fld>
            <a:endParaRPr lang="zh-TW" altLang="en-US"/>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8505" y="3429000"/>
            <a:ext cx="4829175" cy="3009811"/>
          </a:xfrm>
          <a:prstGeom prst="rect">
            <a:avLst/>
          </a:prstGeom>
        </p:spPr>
      </p:pic>
    </p:spTree>
    <p:extLst>
      <p:ext uri="{BB962C8B-B14F-4D97-AF65-F5344CB8AC3E}">
        <p14:creationId xmlns:p14="http://schemas.microsoft.com/office/powerpoint/2010/main" val="28884328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What evidence is not adequate?</a:t>
            </a:r>
            <a:endParaRPr lang="en-GB" dirty="0">
              <a:solidFill>
                <a:srgbClr val="006600"/>
              </a:solidFill>
            </a:endParaRPr>
          </a:p>
        </p:txBody>
      </p:sp>
      <p:sp>
        <p:nvSpPr>
          <p:cNvPr id="3" name="Content Placeholder 2"/>
          <p:cNvSpPr>
            <a:spLocks noGrp="1"/>
          </p:cNvSpPr>
          <p:nvPr>
            <p:ph idx="1"/>
          </p:nvPr>
        </p:nvSpPr>
        <p:spPr/>
        <p:txBody>
          <a:bodyPr>
            <a:normAutofit/>
          </a:bodyPr>
          <a:lstStyle/>
          <a:p>
            <a:r>
              <a:rPr lang="en-GB" sz="2600" dirty="0" smtClean="0"/>
              <a:t>Environmental policy, responsible sourcing policy</a:t>
            </a:r>
          </a:p>
          <a:p>
            <a:r>
              <a:rPr lang="en-GB" sz="2600" dirty="0" smtClean="0"/>
              <a:t>Government certificates of SFM</a:t>
            </a:r>
          </a:p>
          <a:p>
            <a:r>
              <a:rPr lang="en-GB" sz="2600" dirty="0" smtClean="0"/>
              <a:t>Certificate of origin</a:t>
            </a:r>
          </a:p>
          <a:p>
            <a:r>
              <a:rPr lang="en-GB" sz="2600" dirty="0" smtClean="0"/>
              <a:t>Membership of WWF Global Forest and Trade Network (GFTN) or similar programmes</a:t>
            </a:r>
          </a:p>
          <a:p>
            <a:r>
              <a:rPr lang="en-GB" sz="2600" dirty="0" smtClean="0"/>
              <a:t>ISO 9000, ISO 14001 certificates</a:t>
            </a:r>
          </a:p>
        </p:txBody>
      </p:sp>
      <p:sp>
        <p:nvSpPr>
          <p:cNvPr id="4" name="TextBox 3"/>
          <p:cNvSpPr txBox="1"/>
          <p:nvPr/>
        </p:nvSpPr>
        <p:spPr>
          <a:xfrm>
            <a:off x="623257" y="5337178"/>
            <a:ext cx="5731048" cy="400110"/>
          </a:xfrm>
          <a:prstGeom prst="rect">
            <a:avLst/>
          </a:prstGeom>
          <a:solidFill>
            <a:schemeClr val="accent1">
              <a:lumMod val="40000"/>
              <a:lumOff val="60000"/>
            </a:schemeClr>
          </a:solidFill>
          <a:ln w="25400">
            <a:noFill/>
          </a:ln>
        </p:spPr>
        <p:txBody>
          <a:bodyPr wrap="square" rtlCol="0">
            <a:spAutoFit/>
          </a:bodyPr>
          <a:lstStyle/>
          <a:p>
            <a:r>
              <a:rPr lang="en-GB" sz="2000" dirty="0"/>
              <a:t>They do not necessary relate to </a:t>
            </a:r>
            <a:r>
              <a:rPr lang="en-GB" sz="2000" dirty="0" smtClean="0"/>
              <a:t>specific products</a:t>
            </a:r>
            <a:endParaRPr lang="en-GB" sz="2000" strike="sngStrike"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9</a:t>
            </a:fld>
            <a:endParaRPr lang="zh-TW" altLang="en-US"/>
          </a:p>
        </p:txBody>
      </p:sp>
    </p:spTree>
    <p:extLst>
      <p:ext uri="{BB962C8B-B14F-4D97-AF65-F5344CB8AC3E}">
        <p14:creationId xmlns:p14="http://schemas.microsoft.com/office/powerpoint/2010/main" val="35091681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2.xml><?xml version="1.0" encoding="utf-8"?>
<ds:datastoreItem xmlns:ds="http://schemas.openxmlformats.org/officeDocument/2006/customXml" ds:itemID="{71C0B6B9-8D27-4599-A5C9-743F9825D9FD}">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07390CEB-2DAF-45C8-B13C-E05E000E4B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1384</Words>
  <Application>Microsoft Office PowerPoint</Application>
  <PresentationFormat>Benutzerdefiniert</PresentationFormat>
  <Paragraphs>186</Paragraphs>
  <Slides>25</Slides>
  <Notes>17</Notes>
  <HiddenSlides>0</HiddenSlides>
  <MMClips>0</MMClips>
  <ScaleCrop>false</ScaleCrop>
  <HeadingPairs>
    <vt:vector size="6" baseType="variant">
      <vt:variant>
        <vt:lpstr>Design</vt:lpstr>
      </vt:variant>
      <vt:variant>
        <vt:i4>3</vt:i4>
      </vt:variant>
      <vt:variant>
        <vt:lpstr>Eingebettete OLE-Server</vt:lpstr>
      </vt:variant>
      <vt:variant>
        <vt:i4>1</vt:i4>
      </vt:variant>
      <vt:variant>
        <vt:lpstr>Folientitel</vt:lpstr>
      </vt:variant>
      <vt:variant>
        <vt:i4>25</vt:i4>
      </vt:variant>
    </vt:vector>
  </HeadingPairs>
  <TitlesOfParts>
    <vt:vector size="29" baseType="lpstr">
      <vt:lpstr>Office Theme</vt:lpstr>
      <vt:lpstr>1_Office Theme</vt:lpstr>
      <vt:lpstr>2_Office Theme</vt:lpstr>
      <vt:lpstr>Document</vt:lpstr>
      <vt:lpstr>Important: legal notice PLEASE READ</vt:lpstr>
      <vt:lpstr>EU Timber Regulation Training of Trainers</vt:lpstr>
      <vt:lpstr>Implementation programme</vt:lpstr>
      <vt:lpstr>Starting a due diligence system: collecting baseline information</vt:lpstr>
      <vt:lpstr>PowerPoint-Präsentation</vt:lpstr>
      <vt:lpstr>Collection of information from suppliers</vt:lpstr>
      <vt:lpstr>Assessing baseline information: what evidence is available?</vt:lpstr>
      <vt:lpstr>Examples of evidence</vt:lpstr>
      <vt:lpstr>What evidence is not adequate?</vt:lpstr>
      <vt:lpstr>Example of inadequate document</vt:lpstr>
      <vt:lpstr>Risk assessment (1/2)</vt:lpstr>
      <vt:lpstr>Risk assessment (2/2)</vt:lpstr>
      <vt:lpstr>Global Forest Risk Registry (1/2)</vt:lpstr>
      <vt:lpstr>PowerPoint-Präsentation</vt:lpstr>
      <vt:lpstr>Corruption Perception Index 2013</vt:lpstr>
      <vt:lpstr>Forest Legality Alliance (1/2)</vt:lpstr>
      <vt:lpstr>Forest Legality Alliance (2/2)</vt:lpstr>
      <vt:lpstr>Categorisation of sources (1/2)</vt:lpstr>
      <vt:lpstr>Categorisation of sources (2/2)</vt:lpstr>
      <vt:lpstr>Risk mitigation/ follow-up actions</vt:lpstr>
      <vt:lpstr>Assurance methods </vt:lpstr>
      <vt:lpstr>Priority actions</vt:lpstr>
      <vt:lpstr>Responsibilities and training</vt:lpstr>
      <vt:lpstr>Reporting and monitoring</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GB</cp:lastModifiedBy>
  <cp:revision>56</cp:revision>
  <dcterms:created xsi:type="dcterms:W3CDTF">2013-11-14T15:38:49Z</dcterms:created>
  <dcterms:modified xsi:type="dcterms:W3CDTF">2015-03-04T00:30:32Z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